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Lato" panose="020F0502020204030203" pitchFamily="34" charset="0"/>
      <p:regular r:id="rId16"/>
      <p:bold r:id="rId17"/>
      <p: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EEF46-5188-451C-BE2F-4403B97298F9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AA860-55EB-42DF-B700-91344C2EE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92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AA860-55EB-42DF-B700-91344C2EED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44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sv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00044" y="5961274"/>
            <a:ext cx="2259256" cy="4325726"/>
            <a:chOff x="0" y="0"/>
            <a:chExt cx="1556207" cy="2979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6207" cy="2979620"/>
            </a:xfrm>
            <a:custGeom>
              <a:avLst/>
              <a:gdLst/>
              <a:ahLst/>
              <a:cxnLst/>
              <a:rect l="l" t="t" r="r" b="b"/>
              <a:pathLst>
                <a:path w="1556207" h="2979620">
                  <a:moveTo>
                    <a:pt x="0" y="0"/>
                  </a:moveTo>
                  <a:lnTo>
                    <a:pt x="1556207" y="0"/>
                  </a:lnTo>
                  <a:lnTo>
                    <a:pt x="1556207" y="2979620"/>
                  </a:lnTo>
                  <a:lnTo>
                    <a:pt x="0" y="2979620"/>
                  </a:lnTo>
                  <a:close/>
                </a:path>
              </a:pathLst>
            </a:custGeom>
            <a:solidFill>
              <a:srgbClr val="00AE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556207" cy="2989145"/>
            </a:xfrm>
            <a:prstGeom prst="rect">
              <a:avLst/>
            </a:prstGeom>
          </p:spPr>
          <p:txBody>
            <a:bodyPr lIns="19424" tIns="19424" rIns="19424" bIns="19424" rtlCol="0" anchor="ctr"/>
            <a:lstStyle/>
            <a:p>
              <a:pPr algn="ctr">
                <a:lnSpc>
                  <a:spcPts val="1093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8124137"/>
            <a:chOff x="0" y="0"/>
            <a:chExt cx="24384000" cy="1083218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4384000" cy="10832183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5128139" y="6786815"/>
            <a:ext cx="2003066" cy="2003066"/>
            <a:chOff x="0" y="0"/>
            <a:chExt cx="2670755" cy="2670755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670755" cy="2670755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542" tIns="38542" rIns="38542" bIns="38542" rtlCol="0" anchor="ctr"/>
              <a:lstStyle/>
              <a:p>
                <a:pPr algn="ctr">
                  <a:lnSpc>
                    <a:spcPts val="2252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228152" y="228152"/>
              <a:ext cx="2214450" cy="2214450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DC63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542" tIns="38542" rIns="38542" bIns="38542" rtlCol="0" anchor="ctr"/>
              <a:lstStyle/>
              <a:p>
                <a:pPr algn="ctr">
                  <a:lnSpc>
                    <a:spcPts val="2252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458193" y="292644"/>
              <a:ext cx="1754368" cy="1841856"/>
            </a:xfrm>
            <a:custGeom>
              <a:avLst/>
              <a:gdLst/>
              <a:ahLst/>
              <a:cxnLst/>
              <a:rect l="l" t="t" r="r" b="b"/>
              <a:pathLst>
                <a:path w="1754368" h="1841856">
                  <a:moveTo>
                    <a:pt x="0" y="0"/>
                  </a:moveTo>
                  <a:lnTo>
                    <a:pt x="1754368" y="0"/>
                  </a:lnTo>
                  <a:lnTo>
                    <a:pt x="1754368" y="1841856"/>
                  </a:lnTo>
                  <a:lnTo>
                    <a:pt x="0" y="1841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15000044" y="0"/>
            <a:ext cx="2259256" cy="5034554"/>
          </a:xfrm>
          <a:custGeom>
            <a:avLst/>
            <a:gdLst/>
            <a:ahLst/>
            <a:cxnLst/>
            <a:rect l="l" t="t" r="r" b="b"/>
            <a:pathLst>
              <a:path w="2259256" h="5034554">
                <a:moveTo>
                  <a:pt x="0" y="0"/>
                </a:moveTo>
                <a:lnTo>
                  <a:pt x="2259256" y="0"/>
                </a:lnTo>
                <a:lnTo>
                  <a:pt x="2259256" y="5034554"/>
                </a:lnTo>
                <a:lnTo>
                  <a:pt x="0" y="50345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144000" y="8436871"/>
            <a:ext cx="4346753" cy="1384605"/>
          </a:xfrm>
          <a:custGeom>
            <a:avLst/>
            <a:gdLst/>
            <a:ahLst/>
            <a:cxnLst/>
            <a:rect l="l" t="t" r="r" b="b"/>
            <a:pathLst>
              <a:path w="4346753" h="1384605">
                <a:moveTo>
                  <a:pt x="0" y="0"/>
                </a:moveTo>
                <a:lnTo>
                  <a:pt x="4346753" y="0"/>
                </a:lnTo>
                <a:lnTo>
                  <a:pt x="4346753" y="1384606"/>
                </a:lnTo>
                <a:lnTo>
                  <a:pt x="0" y="13846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81393" y="8334883"/>
            <a:ext cx="7335379" cy="90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 b="1" spc="168" dirty="0">
                <a:solidFill>
                  <a:srgbClr val="14507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Estuary Trail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81393" y="9297543"/>
            <a:ext cx="6962407" cy="358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32"/>
              </a:lnSpc>
              <a:spcBef>
                <a:spcPct val="0"/>
              </a:spcBef>
            </a:pPr>
            <a:r>
              <a:rPr lang="en-US" sz="2400" dirty="0">
                <a:solidFill>
                  <a:srgbClr val="14507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MIKE MILLER, DIRECTOR PUBLIC WORKS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4962" y="4409129"/>
            <a:ext cx="5423629" cy="4418137"/>
            <a:chOff x="0" y="0"/>
            <a:chExt cx="7231506" cy="58908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231506" cy="5890849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8234434" y="5230405"/>
            <a:ext cx="3854848" cy="3596860"/>
            <a:chOff x="0" y="0"/>
            <a:chExt cx="5139797" cy="479581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346" b="3346"/>
            <a:stretch>
              <a:fillRect/>
            </a:stretch>
          </p:blipFill>
          <p:spPr>
            <a:xfrm>
              <a:off x="0" y="0"/>
              <a:ext cx="5139797" cy="4795814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2324345" y="1012051"/>
            <a:ext cx="1927424" cy="7815215"/>
            <a:chOff x="0" y="0"/>
            <a:chExt cx="2569898" cy="1042028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569898" cy="10420286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4192891" y="1012051"/>
            <a:ext cx="3120147" cy="7815215"/>
            <a:chOff x="0" y="0"/>
            <a:chExt cx="4160196" cy="10420286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160196" cy="10420286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8234434" y="1012051"/>
            <a:ext cx="3854848" cy="3928433"/>
            <a:chOff x="0" y="0"/>
            <a:chExt cx="5139797" cy="5237910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139797" cy="5237910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6515024" y="4409129"/>
            <a:ext cx="1605110" cy="4418137"/>
            <a:chOff x="0" y="0"/>
            <a:chExt cx="2140146" cy="5890849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846"/>
            <a:stretch>
              <a:fillRect/>
            </a:stretch>
          </p:blipFill>
          <p:spPr>
            <a:xfrm>
              <a:off x="0" y="0"/>
              <a:ext cx="2140146" cy="5890849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974962" y="8859324"/>
            <a:ext cx="5315419" cy="39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78"/>
              </a:lnSpc>
            </a:pPr>
            <a:r>
              <a:rPr lang="en-US" sz="2400" dirty="0">
                <a:solidFill>
                  <a:srgbClr val="000000"/>
                </a:solidFill>
                <a:latin typeface="Lato"/>
              </a:rPr>
              <a:t>Bench</a:t>
            </a:r>
            <a:endParaRPr lang="en-US" sz="2000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489375" y="8875973"/>
            <a:ext cx="3854848" cy="39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78"/>
              </a:lnSpc>
            </a:pPr>
            <a:r>
              <a:rPr lang="en-US" sz="2400" dirty="0">
                <a:solidFill>
                  <a:srgbClr val="000000"/>
                </a:solidFill>
                <a:latin typeface="Lato"/>
              </a:rPr>
              <a:t>Bike Racks &amp; Trash Can</a:t>
            </a:r>
            <a:endParaRPr lang="en-US" sz="2000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324345" y="8859324"/>
            <a:ext cx="4988693" cy="39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78"/>
              </a:lnSpc>
            </a:pPr>
            <a:r>
              <a:rPr lang="en-US" sz="2400" dirty="0">
                <a:solidFill>
                  <a:srgbClr val="000000"/>
                </a:solidFill>
                <a:latin typeface="Lato"/>
              </a:rPr>
              <a:t>Lights</a:t>
            </a:r>
            <a:endParaRPr lang="en-US" sz="2000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28700" y="866775"/>
            <a:ext cx="4715173" cy="279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en-US" sz="8000" dirty="0">
                <a:solidFill>
                  <a:srgbClr val="000000"/>
                </a:solidFill>
                <a:latin typeface="Lato"/>
              </a:rPr>
              <a:t>Trail</a:t>
            </a:r>
          </a:p>
          <a:p>
            <a:pPr>
              <a:lnSpc>
                <a:spcPts val="11200"/>
              </a:lnSpc>
            </a:pPr>
            <a:r>
              <a:rPr lang="en-US" sz="8000" dirty="0">
                <a:solidFill>
                  <a:srgbClr val="000000"/>
                </a:solidFill>
                <a:latin typeface="Lato"/>
              </a:rPr>
              <a:t>Amenities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497395" y="8856139"/>
            <a:ext cx="2737039" cy="402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478"/>
              </a:lnSpc>
            </a:pPr>
            <a:r>
              <a:rPr lang="en-US" sz="2400" dirty="0">
                <a:solidFill>
                  <a:srgbClr val="000000"/>
                </a:solidFill>
                <a:latin typeface="Lato"/>
              </a:rPr>
              <a:t>Dog Waste Station</a:t>
            </a:r>
          </a:p>
        </p:txBody>
      </p:sp>
      <p:sp>
        <p:nvSpPr>
          <p:cNvPr id="19" name="Freeform 19"/>
          <p:cNvSpPr/>
          <p:nvPr/>
        </p:nvSpPr>
        <p:spPr>
          <a:xfrm>
            <a:off x="4757937" y="401886"/>
            <a:ext cx="2737039" cy="1944438"/>
          </a:xfrm>
          <a:custGeom>
            <a:avLst/>
            <a:gdLst/>
            <a:ahLst/>
            <a:cxnLst/>
            <a:rect l="l" t="t" r="r" b="b"/>
            <a:pathLst>
              <a:path w="2737039" h="1944438">
                <a:moveTo>
                  <a:pt x="0" y="0"/>
                </a:moveTo>
                <a:lnTo>
                  <a:pt x="2737039" y="0"/>
                </a:lnTo>
                <a:lnTo>
                  <a:pt x="2737039" y="1944439"/>
                </a:lnTo>
                <a:lnTo>
                  <a:pt x="0" y="1944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14350"/>
            <a:ext cx="6846208" cy="4490557"/>
            <a:chOff x="0" y="0"/>
            <a:chExt cx="9128277" cy="598740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128277" cy="5987409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5282093"/>
            <a:ext cx="6846208" cy="4490557"/>
            <a:chOff x="0" y="0"/>
            <a:chExt cx="9128277" cy="598740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128277" cy="5987409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7093818" y="2966091"/>
            <a:ext cx="6806559" cy="6806559"/>
          </a:xfrm>
          <a:custGeom>
            <a:avLst/>
            <a:gdLst/>
            <a:ahLst/>
            <a:cxnLst/>
            <a:rect l="l" t="t" r="r" b="b"/>
            <a:pathLst>
              <a:path w="6806559" h="6806559">
                <a:moveTo>
                  <a:pt x="0" y="0"/>
                </a:moveTo>
                <a:lnTo>
                  <a:pt x="6806559" y="0"/>
                </a:lnTo>
                <a:lnTo>
                  <a:pt x="6806559" y="6806559"/>
                </a:lnTo>
                <a:lnTo>
                  <a:pt x="0" y="6806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48027" y="2966091"/>
            <a:ext cx="4501363" cy="6806559"/>
          </a:xfrm>
          <a:custGeom>
            <a:avLst/>
            <a:gdLst/>
            <a:ahLst/>
            <a:cxnLst/>
            <a:rect l="l" t="t" r="r" b="b"/>
            <a:pathLst>
              <a:path w="4501363" h="6806559">
                <a:moveTo>
                  <a:pt x="0" y="0"/>
                </a:moveTo>
                <a:lnTo>
                  <a:pt x="4501363" y="0"/>
                </a:lnTo>
                <a:lnTo>
                  <a:pt x="4501363" y="6806559"/>
                </a:lnTo>
                <a:lnTo>
                  <a:pt x="0" y="68065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8183372" y="384917"/>
            <a:ext cx="1921255" cy="2114174"/>
          </a:xfrm>
          <a:custGeom>
            <a:avLst/>
            <a:gdLst/>
            <a:ahLst/>
            <a:cxnLst/>
            <a:rect l="l" t="t" r="r" b="b"/>
            <a:pathLst>
              <a:path w="1921255" h="2114174">
                <a:moveTo>
                  <a:pt x="1921256" y="0"/>
                </a:moveTo>
                <a:lnTo>
                  <a:pt x="0" y="0"/>
                </a:lnTo>
                <a:lnTo>
                  <a:pt x="0" y="2114174"/>
                </a:lnTo>
                <a:lnTo>
                  <a:pt x="1921256" y="2114174"/>
                </a:lnTo>
                <a:lnTo>
                  <a:pt x="192125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833143" y="-37546"/>
            <a:ext cx="6547676" cy="279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200"/>
              </a:lnSpc>
            </a:pPr>
            <a:r>
              <a:rPr lang="en-US" sz="8000" dirty="0">
                <a:solidFill>
                  <a:srgbClr val="FFFFFF"/>
                </a:solidFill>
                <a:latin typeface="Lato"/>
              </a:rPr>
              <a:t>Interpretative</a:t>
            </a:r>
          </a:p>
          <a:p>
            <a:pPr algn="r">
              <a:lnSpc>
                <a:spcPts val="11200"/>
              </a:lnSpc>
            </a:pPr>
            <a:r>
              <a:rPr lang="en-US" sz="8000" dirty="0">
                <a:solidFill>
                  <a:srgbClr val="FFFFFF"/>
                </a:solidFill>
                <a:latin typeface="Lato"/>
              </a:rPr>
              <a:t>Signage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754511"/>
            <a:ext cx="7803677" cy="3513925"/>
            <a:chOff x="0" y="0"/>
            <a:chExt cx="10404903" cy="468523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404903" cy="4685233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9455623" y="1754511"/>
            <a:ext cx="7803677" cy="3513925"/>
            <a:chOff x="0" y="0"/>
            <a:chExt cx="10404903" cy="468523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404903" cy="4685233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028700" y="5976675"/>
            <a:ext cx="7803677" cy="3513925"/>
            <a:chOff x="0" y="0"/>
            <a:chExt cx="10404903" cy="4685233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404903" cy="4685233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9455623" y="5976675"/>
            <a:ext cx="7803677" cy="3513925"/>
            <a:chOff x="0" y="0"/>
            <a:chExt cx="10404903" cy="468523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404903" cy="4685233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035021" y="5342711"/>
            <a:ext cx="7797356" cy="43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38"/>
              </a:lnSpc>
            </a:pPr>
            <a:r>
              <a:rPr lang="en-US" sz="2100" dirty="0">
                <a:solidFill>
                  <a:srgbClr val="000000"/>
                </a:solidFill>
                <a:latin typeface="Lato"/>
              </a:rPr>
              <a:t>Land Use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61129" y="5342711"/>
            <a:ext cx="7798171" cy="413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38"/>
              </a:lnSpc>
            </a:pPr>
            <a:r>
              <a:rPr lang="en-US" sz="2100" dirty="0">
                <a:solidFill>
                  <a:srgbClr val="000000"/>
                </a:solidFill>
                <a:latin typeface="Lato"/>
              </a:rPr>
              <a:t>Out to Bid March 2024 – Construction contract award April 2024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9566800"/>
            <a:ext cx="7798987" cy="413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38"/>
              </a:lnSpc>
            </a:pPr>
            <a:r>
              <a:rPr lang="en-US" sz="2100" dirty="0">
                <a:solidFill>
                  <a:srgbClr val="000000"/>
                </a:solidFill>
                <a:latin typeface="Lato"/>
              </a:rPr>
              <a:t>Construction May – September 2024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54807" y="9566800"/>
            <a:ext cx="7762582" cy="413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38"/>
              </a:lnSpc>
            </a:pPr>
            <a:r>
              <a:rPr lang="en-US" sz="2100" dirty="0">
                <a:solidFill>
                  <a:srgbClr val="000000"/>
                </a:solidFill>
                <a:latin typeface="Lato"/>
              </a:rPr>
              <a:t>Ribbon Cutting October/November 2024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5021" y="11401"/>
            <a:ext cx="16224279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000000"/>
                </a:solidFill>
                <a:latin typeface="Lato"/>
              </a:rPr>
              <a:t>Next Steps / Time Line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00044" y="-17060"/>
            <a:ext cx="2259256" cy="5034554"/>
          </a:xfrm>
          <a:custGeom>
            <a:avLst/>
            <a:gdLst/>
            <a:ahLst/>
            <a:cxnLst/>
            <a:rect l="l" t="t" r="r" b="b"/>
            <a:pathLst>
              <a:path w="2259256" h="5034554">
                <a:moveTo>
                  <a:pt x="0" y="0"/>
                </a:moveTo>
                <a:lnTo>
                  <a:pt x="2259256" y="0"/>
                </a:lnTo>
                <a:lnTo>
                  <a:pt x="2259256" y="5034555"/>
                </a:lnTo>
                <a:lnTo>
                  <a:pt x="0" y="50345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128139" y="1498685"/>
            <a:ext cx="2003066" cy="2003066"/>
            <a:chOff x="0" y="0"/>
            <a:chExt cx="2670755" cy="2670755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670755" cy="2670755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542" tIns="38542" rIns="38542" bIns="38542" rtlCol="0" anchor="ctr"/>
              <a:lstStyle/>
              <a:p>
                <a:pPr algn="ctr">
                  <a:lnSpc>
                    <a:spcPts val="2252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228152" y="228152"/>
              <a:ext cx="2214450" cy="221445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DC63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542" tIns="38542" rIns="38542" bIns="38542" rtlCol="0" anchor="ctr"/>
              <a:lstStyle/>
              <a:p>
                <a:pPr algn="ctr">
                  <a:lnSpc>
                    <a:spcPts val="2252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458193" y="292644"/>
              <a:ext cx="1754368" cy="1841856"/>
            </a:xfrm>
            <a:custGeom>
              <a:avLst/>
              <a:gdLst/>
              <a:ahLst/>
              <a:cxnLst/>
              <a:rect l="l" t="t" r="r" b="b"/>
              <a:pathLst>
                <a:path w="1754368" h="1841856">
                  <a:moveTo>
                    <a:pt x="0" y="0"/>
                  </a:moveTo>
                  <a:lnTo>
                    <a:pt x="1754368" y="0"/>
                  </a:lnTo>
                  <a:lnTo>
                    <a:pt x="1754368" y="1841856"/>
                  </a:lnTo>
                  <a:lnTo>
                    <a:pt x="0" y="1841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826575" y="7975410"/>
            <a:ext cx="5495304" cy="1750462"/>
          </a:xfrm>
          <a:custGeom>
            <a:avLst/>
            <a:gdLst/>
            <a:ahLst/>
            <a:cxnLst/>
            <a:rect l="l" t="t" r="r" b="b"/>
            <a:pathLst>
              <a:path w="5495304" h="1750462">
                <a:moveTo>
                  <a:pt x="0" y="0"/>
                </a:moveTo>
                <a:lnTo>
                  <a:pt x="5495303" y="0"/>
                </a:lnTo>
                <a:lnTo>
                  <a:pt x="5495303" y="1750463"/>
                </a:lnTo>
                <a:lnTo>
                  <a:pt x="0" y="17504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502999"/>
            <a:ext cx="7335379" cy="90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 b="1" spc="168" dirty="0">
                <a:solidFill>
                  <a:srgbClr val="14507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Questions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1465659"/>
            <a:ext cx="6209109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32"/>
              </a:lnSpc>
              <a:spcBef>
                <a:spcPct val="0"/>
              </a:spcBef>
            </a:pPr>
            <a:r>
              <a:rPr lang="en-US" sz="2400" dirty="0">
                <a:solidFill>
                  <a:srgbClr val="14507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MIKE MILLER, DIRECTOR PUBLIC WORKS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40070" y="14285"/>
            <a:ext cx="4294365" cy="6000479"/>
          </a:xfrm>
          <a:custGeom>
            <a:avLst/>
            <a:gdLst/>
            <a:ahLst/>
            <a:cxnLst/>
            <a:rect l="l" t="t" r="r" b="b"/>
            <a:pathLst>
              <a:path w="4294365" h="6000479">
                <a:moveTo>
                  <a:pt x="0" y="0"/>
                </a:moveTo>
                <a:lnTo>
                  <a:pt x="4294365" y="0"/>
                </a:lnTo>
                <a:lnTo>
                  <a:pt x="4294365" y="6000479"/>
                </a:lnTo>
                <a:lnTo>
                  <a:pt x="0" y="60004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27786" y="0"/>
            <a:ext cx="4823434" cy="6014764"/>
          </a:xfrm>
          <a:custGeom>
            <a:avLst/>
            <a:gdLst/>
            <a:ahLst/>
            <a:cxnLst/>
            <a:rect l="l" t="t" r="r" b="b"/>
            <a:pathLst>
              <a:path w="4823434" h="6014764">
                <a:moveTo>
                  <a:pt x="0" y="0"/>
                </a:moveTo>
                <a:lnTo>
                  <a:pt x="4823434" y="0"/>
                </a:lnTo>
                <a:lnTo>
                  <a:pt x="4823434" y="6014764"/>
                </a:lnTo>
                <a:lnTo>
                  <a:pt x="0" y="60147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63242" y="6201541"/>
            <a:ext cx="2508142" cy="3721024"/>
          </a:xfrm>
          <a:custGeom>
            <a:avLst/>
            <a:gdLst/>
            <a:ahLst/>
            <a:cxnLst/>
            <a:rect l="l" t="t" r="r" b="b"/>
            <a:pathLst>
              <a:path w="2804489" h="3968616">
                <a:moveTo>
                  <a:pt x="0" y="0"/>
                </a:moveTo>
                <a:lnTo>
                  <a:pt x="2804488" y="0"/>
                </a:lnTo>
                <a:lnTo>
                  <a:pt x="2804488" y="3968616"/>
                </a:lnTo>
                <a:lnTo>
                  <a:pt x="0" y="3968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95571" y="6223076"/>
            <a:ext cx="2678204" cy="3721024"/>
          </a:xfrm>
          <a:custGeom>
            <a:avLst/>
            <a:gdLst/>
            <a:ahLst/>
            <a:cxnLst/>
            <a:rect l="l" t="t" r="r" b="b"/>
            <a:pathLst>
              <a:path w="3058480" h="3968616">
                <a:moveTo>
                  <a:pt x="0" y="0"/>
                </a:moveTo>
                <a:lnTo>
                  <a:pt x="3058480" y="0"/>
                </a:lnTo>
                <a:lnTo>
                  <a:pt x="3058480" y="3968616"/>
                </a:lnTo>
                <a:lnTo>
                  <a:pt x="0" y="39686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97962" y="6223076"/>
            <a:ext cx="2966165" cy="3721025"/>
          </a:xfrm>
          <a:custGeom>
            <a:avLst/>
            <a:gdLst/>
            <a:ahLst/>
            <a:cxnLst/>
            <a:rect l="l" t="t" r="r" b="b"/>
            <a:pathLst>
              <a:path w="3092449" h="3959191">
                <a:moveTo>
                  <a:pt x="0" y="0"/>
                </a:moveTo>
                <a:lnTo>
                  <a:pt x="3092449" y="0"/>
                </a:lnTo>
                <a:lnTo>
                  <a:pt x="3092449" y="3959191"/>
                </a:lnTo>
                <a:lnTo>
                  <a:pt x="0" y="39591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60244" y="657791"/>
            <a:ext cx="6475730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dirty="0">
                <a:solidFill>
                  <a:srgbClr val="000000"/>
                </a:solidFill>
                <a:latin typeface="Lato"/>
              </a:rPr>
              <a:t>Siuslaw Estuary Trail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2128" y="1411033"/>
            <a:ext cx="647573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Lato"/>
              </a:rPr>
              <a:t>A community goal for over 22 years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1597" y="1945797"/>
            <a:ext cx="5984970" cy="8137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i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“Establish an estuary trail connecting the Boardwalk to the </a:t>
            </a:r>
            <a:r>
              <a:rPr lang="en-US" i="1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Munsel</a:t>
            </a:r>
            <a:r>
              <a:rPr lang="en-US" i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Creek Bike path.” </a:t>
            </a:r>
            <a:r>
              <a:rPr lang="en-US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Downtown Plan </a:t>
            </a:r>
          </a:p>
          <a:p>
            <a:pPr>
              <a:lnSpc>
                <a:spcPts val="2940"/>
              </a:lnSpc>
            </a:pPr>
            <a:endParaRPr lang="en-US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ts val="2940"/>
              </a:lnSpc>
            </a:pPr>
            <a:r>
              <a:rPr lang="en-US" i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“The purpose of this project is to conduct preliminary scoping and alternatives analysis for a Siuslaw Estuary Interpretive Trail”</a:t>
            </a:r>
          </a:p>
          <a:p>
            <a:pPr>
              <a:lnSpc>
                <a:spcPts val="2940"/>
              </a:lnSpc>
            </a:pPr>
            <a:r>
              <a:rPr lang="en-US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Siuslaw Estuary Partnership 2010</a:t>
            </a:r>
          </a:p>
          <a:p>
            <a:pPr>
              <a:lnSpc>
                <a:spcPts val="2940"/>
              </a:lnSpc>
            </a:pPr>
            <a:endParaRPr lang="en-US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ts val="2940"/>
              </a:lnSpc>
            </a:pPr>
            <a:r>
              <a:rPr lang="en-US" i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“Develop an estuary trail from Old Town, through the old Middle School site, to Gallagher Park” </a:t>
            </a:r>
            <a:r>
              <a:rPr lang="en-US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Parks &amp; Rec Plan 2011</a:t>
            </a:r>
          </a:p>
          <a:p>
            <a:pPr>
              <a:lnSpc>
                <a:spcPts val="2940"/>
              </a:lnSpc>
            </a:pPr>
            <a:endParaRPr lang="en-US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ts val="2940"/>
              </a:lnSpc>
            </a:pPr>
            <a:r>
              <a:rPr lang="en-US" i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“accommodate other modes of transportation by building an on and offroad bicycle path behind the Siuslaw Middle School site” </a:t>
            </a:r>
            <a:r>
              <a:rPr lang="en-US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Transportation Plan 2012</a:t>
            </a:r>
          </a:p>
          <a:p>
            <a:pPr>
              <a:lnSpc>
                <a:spcPts val="2940"/>
              </a:lnSpc>
            </a:pPr>
            <a:endParaRPr lang="en-US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ts val="2940"/>
              </a:lnSpc>
            </a:pPr>
            <a:r>
              <a:rPr lang="en-US" i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“The City should pursue establishment of an estuary trail connecting the Boardwalk with the </a:t>
            </a:r>
            <a:r>
              <a:rPr lang="en-US" i="1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Munsel</a:t>
            </a:r>
            <a:r>
              <a:rPr lang="en-US" i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Creek bike/pedestrian trail.” </a:t>
            </a:r>
            <a:r>
              <a:rPr lang="en-US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 Plan 2018 Update</a:t>
            </a:r>
          </a:p>
          <a:p>
            <a:pPr>
              <a:lnSpc>
                <a:spcPts val="2940"/>
              </a:lnSpc>
            </a:pPr>
            <a:endParaRPr lang="en-US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ts val="2940"/>
              </a:lnSpc>
            </a:pPr>
            <a:r>
              <a:rPr lang="en-US" i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“Install a multi-use path from the Boardwalk in Old</a:t>
            </a:r>
          </a:p>
          <a:p>
            <a:pPr>
              <a:lnSpc>
                <a:spcPts val="2940"/>
              </a:lnSpc>
            </a:pPr>
            <a:r>
              <a:rPr lang="en-US" i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Town to south end of </a:t>
            </a:r>
            <a:r>
              <a:rPr lang="en-US" i="1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Munsel</a:t>
            </a:r>
            <a:r>
              <a:rPr lang="en-US" i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Creek Trail” </a:t>
            </a:r>
            <a:r>
              <a:rPr lang="en-US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Transportation Plan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213992-2990-2482-BE12-0D21CFC59E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88313" y="6223075"/>
            <a:ext cx="2966165" cy="377892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276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2287211" y="2509784"/>
            <a:ext cx="2682185" cy="1964701"/>
          </a:xfrm>
          <a:custGeom>
            <a:avLst/>
            <a:gdLst/>
            <a:ahLst/>
            <a:cxnLst/>
            <a:rect l="l" t="t" r="r" b="b"/>
            <a:pathLst>
              <a:path w="2682185" h="1964701">
                <a:moveTo>
                  <a:pt x="0" y="0"/>
                </a:moveTo>
                <a:lnTo>
                  <a:pt x="2682185" y="0"/>
                </a:lnTo>
                <a:lnTo>
                  <a:pt x="2682185" y="1964701"/>
                </a:lnTo>
                <a:lnTo>
                  <a:pt x="0" y="196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02576" y="4983108"/>
            <a:ext cx="8051455" cy="2794108"/>
          </a:xfrm>
          <a:custGeom>
            <a:avLst/>
            <a:gdLst/>
            <a:ahLst/>
            <a:cxnLst/>
            <a:rect l="l" t="t" r="r" b="b"/>
            <a:pathLst>
              <a:path w="8051455" h="2794108">
                <a:moveTo>
                  <a:pt x="0" y="0"/>
                </a:moveTo>
                <a:lnTo>
                  <a:pt x="8051455" y="0"/>
                </a:lnTo>
                <a:lnTo>
                  <a:pt x="8051455" y="2794108"/>
                </a:lnTo>
                <a:lnTo>
                  <a:pt x="0" y="27941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4653" b="-27637"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3312" y="0"/>
            <a:ext cx="16934688" cy="10287000"/>
          </a:xfrm>
          <a:custGeom>
            <a:avLst/>
            <a:gdLst/>
            <a:ahLst/>
            <a:cxnLst/>
            <a:rect l="l" t="t" r="r" b="b"/>
            <a:pathLst>
              <a:path w="16934688" h="10287000">
                <a:moveTo>
                  <a:pt x="0" y="0"/>
                </a:moveTo>
                <a:lnTo>
                  <a:pt x="16934688" y="0"/>
                </a:lnTo>
                <a:lnTo>
                  <a:pt x="169346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4148079" cy="10287000"/>
            <a:chOff x="0" y="0"/>
            <a:chExt cx="2857255" cy="70858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7255" cy="7085829"/>
            </a:xfrm>
            <a:custGeom>
              <a:avLst/>
              <a:gdLst/>
              <a:ahLst/>
              <a:cxnLst/>
              <a:rect l="l" t="t" r="r" b="b"/>
              <a:pathLst>
                <a:path w="2857255" h="7085829">
                  <a:moveTo>
                    <a:pt x="0" y="0"/>
                  </a:moveTo>
                  <a:lnTo>
                    <a:pt x="2857255" y="0"/>
                  </a:lnTo>
                  <a:lnTo>
                    <a:pt x="2857255" y="7085829"/>
                  </a:lnTo>
                  <a:lnTo>
                    <a:pt x="0" y="708582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2857255" cy="7095353"/>
            </a:xfrm>
            <a:prstGeom prst="rect">
              <a:avLst/>
            </a:prstGeom>
          </p:spPr>
          <p:txBody>
            <a:bodyPr lIns="19424" tIns="19424" rIns="19424" bIns="19424" rtlCol="0" anchor="ctr"/>
            <a:lstStyle/>
            <a:p>
              <a:pPr algn="ctr">
                <a:lnSpc>
                  <a:spcPts val="109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8582" y="595147"/>
            <a:ext cx="4389671" cy="4187461"/>
            <a:chOff x="0" y="0"/>
            <a:chExt cx="5852894" cy="558328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852894" cy="4389671"/>
            </a:xfrm>
            <a:custGeom>
              <a:avLst/>
              <a:gdLst/>
              <a:ahLst/>
              <a:cxnLst/>
              <a:rect l="l" t="t" r="r" b="b"/>
              <a:pathLst>
                <a:path w="5852894" h="4389671">
                  <a:moveTo>
                    <a:pt x="0" y="0"/>
                  </a:moveTo>
                  <a:lnTo>
                    <a:pt x="5852894" y="0"/>
                  </a:lnTo>
                  <a:lnTo>
                    <a:pt x="5852894" y="4389671"/>
                  </a:lnTo>
                  <a:lnTo>
                    <a:pt x="0" y="4389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4421104"/>
              <a:ext cx="4761664" cy="1162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38"/>
                </a:lnSpc>
                <a:spcBef>
                  <a:spcPct val="0"/>
                </a:spcBef>
              </a:pPr>
              <a:r>
                <a:rPr lang="en-US" sz="2100" dirty="0">
                  <a:solidFill>
                    <a:srgbClr val="000000"/>
                  </a:solidFill>
                  <a:latin typeface="Lato"/>
                </a:rPr>
                <a:t>Pedestrian Activated Crossing Warning System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58582" y="5143500"/>
            <a:ext cx="4389671" cy="3301670"/>
            <a:chOff x="0" y="0"/>
            <a:chExt cx="5852894" cy="440222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852894" cy="3823891"/>
            </a:xfrm>
            <a:custGeom>
              <a:avLst/>
              <a:gdLst/>
              <a:ahLst/>
              <a:cxnLst/>
              <a:rect l="l" t="t" r="r" b="b"/>
              <a:pathLst>
                <a:path w="5852894" h="3823891">
                  <a:moveTo>
                    <a:pt x="0" y="0"/>
                  </a:moveTo>
                  <a:lnTo>
                    <a:pt x="5852894" y="0"/>
                  </a:lnTo>
                  <a:lnTo>
                    <a:pt x="5852894" y="3823891"/>
                  </a:lnTo>
                  <a:lnTo>
                    <a:pt x="0" y="3823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0" y="3862350"/>
              <a:ext cx="3645495" cy="539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38"/>
                </a:lnSpc>
                <a:spcBef>
                  <a:spcPct val="0"/>
                </a:spcBef>
              </a:pPr>
              <a:r>
                <a:rPr lang="en-US" sz="2100" dirty="0">
                  <a:solidFill>
                    <a:srgbClr val="000000"/>
                  </a:solidFill>
                  <a:latin typeface="Lato"/>
                </a:rPr>
                <a:t>Spruce St. &amp; Hwy 126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54778" y="20421"/>
            <a:ext cx="9033223" cy="9716203"/>
            <a:chOff x="-530328" y="-157002"/>
            <a:chExt cx="12044296" cy="12954936"/>
          </a:xfrm>
        </p:grpSpPr>
        <p:sp>
          <p:nvSpPr>
            <p:cNvPr id="6" name="Freeform 6"/>
            <p:cNvSpPr/>
            <p:nvPr/>
          </p:nvSpPr>
          <p:spPr>
            <a:xfrm>
              <a:off x="-530328" y="-157002"/>
              <a:ext cx="5243417" cy="6642910"/>
            </a:xfrm>
            <a:custGeom>
              <a:avLst/>
              <a:gdLst/>
              <a:ahLst/>
              <a:cxnLst/>
              <a:rect l="l" t="t" r="r" b="b"/>
              <a:pathLst>
                <a:path w="3822894" h="4767103">
                  <a:moveTo>
                    <a:pt x="0" y="0"/>
                  </a:moveTo>
                  <a:lnTo>
                    <a:pt x="3822894" y="0"/>
                  </a:lnTo>
                  <a:lnTo>
                    <a:pt x="3822894" y="4767103"/>
                  </a:lnTo>
                  <a:lnTo>
                    <a:pt x="0" y="4767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3792369" y="1280617"/>
              <a:ext cx="7721599" cy="6312025"/>
            </a:xfrm>
            <a:custGeom>
              <a:avLst/>
              <a:gdLst/>
              <a:ahLst/>
              <a:cxnLst/>
              <a:rect l="l" t="t" r="r" b="b"/>
              <a:pathLst>
                <a:path w="11267233" h="8549576">
                  <a:moveTo>
                    <a:pt x="0" y="0"/>
                  </a:moveTo>
                  <a:lnTo>
                    <a:pt x="11267233" y="0"/>
                  </a:lnTo>
                  <a:lnTo>
                    <a:pt x="11267233" y="8549576"/>
                  </a:lnTo>
                  <a:lnTo>
                    <a:pt x="0" y="8549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885033" y="2214941"/>
              <a:ext cx="5683136" cy="7151506"/>
            </a:xfrm>
            <a:custGeom>
              <a:avLst/>
              <a:gdLst/>
              <a:ahLst/>
              <a:cxnLst/>
              <a:rect l="l" t="t" r="r" b="b"/>
              <a:pathLst>
                <a:path w="3718421" h="4797963">
                  <a:moveTo>
                    <a:pt x="0" y="0"/>
                  </a:moveTo>
                  <a:lnTo>
                    <a:pt x="3718421" y="0"/>
                  </a:lnTo>
                  <a:lnTo>
                    <a:pt x="3718421" y="4797963"/>
                  </a:lnTo>
                  <a:lnTo>
                    <a:pt x="0" y="4797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877621" y="6485908"/>
              <a:ext cx="5517854" cy="6312026"/>
            </a:xfrm>
            <a:custGeom>
              <a:avLst/>
              <a:gdLst/>
              <a:ahLst/>
              <a:cxnLst/>
              <a:rect l="l" t="t" r="r" b="b"/>
              <a:pathLst>
                <a:path w="3725918" h="4797963">
                  <a:moveTo>
                    <a:pt x="0" y="0"/>
                  </a:moveTo>
                  <a:lnTo>
                    <a:pt x="3725918" y="0"/>
                  </a:lnTo>
                  <a:lnTo>
                    <a:pt x="3725918" y="4797963"/>
                  </a:lnTo>
                  <a:lnTo>
                    <a:pt x="0" y="4797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551476" y="4207945"/>
            <a:ext cx="3718578" cy="5528679"/>
          </a:xfrm>
          <a:custGeom>
            <a:avLst/>
            <a:gdLst/>
            <a:ahLst/>
            <a:cxnLst/>
            <a:rect l="l" t="t" r="r" b="b"/>
            <a:pathLst>
              <a:path w="3718578" h="5528679">
                <a:moveTo>
                  <a:pt x="0" y="0"/>
                </a:moveTo>
                <a:lnTo>
                  <a:pt x="3718578" y="0"/>
                </a:lnTo>
                <a:lnTo>
                  <a:pt x="3718578" y="5528679"/>
                </a:lnTo>
                <a:lnTo>
                  <a:pt x="0" y="55286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91259" y="4290470"/>
            <a:ext cx="4262352" cy="5363630"/>
          </a:xfrm>
          <a:custGeom>
            <a:avLst/>
            <a:gdLst/>
            <a:ahLst/>
            <a:cxnLst/>
            <a:rect l="l" t="t" r="r" b="b"/>
            <a:pathLst>
              <a:path w="4262352" h="5363630">
                <a:moveTo>
                  <a:pt x="0" y="0"/>
                </a:moveTo>
                <a:lnTo>
                  <a:pt x="4262352" y="0"/>
                </a:lnTo>
                <a:lnTo>
                  <a:pt x="4262352" y="5363630"/>
                </a:lnTo>
                <a:lnTo>
                  <a:pt x="0" y="53636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270054" y="634477"/>
            <a:ext cx="4922382" cy="2943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dirty="0">
                <a:solidFill>
                  <a:srgbClr val="000000"/>
                </a:solidFill>
                <a:latin typeface="Lato"/>
              </a:rPr>
              <a:t>Trail Marking, </a:t>
            </a:r>
          </a:p>
          <a:p>
            <a:pPr algn="ctr">
              <a:lnSpc>
                <a:spcPts val="7840"/>
              </a:lnSpc>
            </a:pPr>
            <a:r>
              <a:rPr lang="en-US" sz="5600" dirty="0">
                <a:solidFill>
                  <a:srgbClr val="000000"/>
                </a:solidFill>
                <a:latin typeface="Lato"/>
              </a:rPr>
              <a:t>Wayfinding</a:t>
            </a:r>
          </a:p>
          <a:p>
            <a:pPr algn="ctr">
              <a:lnSpc>
                <a:spcPts val="7840"/>
              </a:lnSpc>
            </a:pPr>
            <a:r>
              <a:rPr lang="en-US" sz="5600" dirty="0">
                <a:solidFill>
                  <a:srgbClr val="000000"/>
                </a:solidFill>
                <a:latin typeface="Lato"/>
              </a:rPr>
              <a:t>&amp; Accessibility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70950" y="823742"/>
            <a:ext cx="2679630" cy="2679630"/>
          </a:xfrm>
          <a:custGeom>
            <a:avLst/>
            <a:gdLst/>
            <a:ahLst/>
            <a:cxnLst/>
            <a:rect l="l" t="t" r="r" b="b"/>
            <a:pathLst>
              <a:path w="2679630" h="2679630">
                <a:moveTo>
                  <a:pt x="0" y="0"/>
                </a:moveTo>
                <a:lnTo>
                  <a:pt x="2679630" y="0"/>
                </a:lnTo>
                <a:lnTo>
                  <a:pt x="2679630" y="2679630"/>
                </a:lnTo>
                <a:lnTo>
                  <a:pt x="0" y="26796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6918" y="1514953"/>
            <a:ext cx="10366896" cy="6398706"/>
          </a:xfrm>
          <a:custGeom>
            <a:avLst/>
            <a:gdLst/>
            <a:ahLst/>
            <a:cxnLst/>
            <a:rect l="l" t="t" r="r" b="b"/>
            <a:pathLst>
              <a:path w="10366896" h="6398706">
                <a:moveTo>
                  <a:pt x="0" y="0"/>
                </a:moveTo>
                <a:lnTo>
                  <a:pt x="10366897" y="0"/>
                </a:lnTo>
                <a:lnTo>
                  <a:pt x="10366897" y="6398706"/>
                </a:lnTo>
                <a:lnTo>
                  <a:pt x="0" y="63987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75695" y="0"/>
            <a:ext cx="7012305" cy="10287000"/>
          </a:xfrm>
          <a:custGeom>
            <a:avLst/>
            <a:gdLst/>
            <a:ahLst/>
            <a:cxnLst/>
            <a:rect l="l" t="t" r="r" b="b"/>
            <a:pathLst>
              <a:path w="7012305" h="10287000">
                <a:moveTo>
                  <a:pt x="0" y="0"/>
                </a:moveTo>
                <a:lnTo>
                  <a:pt x="7012305" y="0"/>
                </a:lnTo>
                <a:lnTo>
                  <a:pt x="701230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6725202" y="7718075"/>
            <a:ext cx="987951" cy="1379120"/>
          </a:xfrm>
          <a:custGeom>
            <a:avLst/>
            <a:gdLst/>
            <a:ahLst/>
            <a:cxnLst/>
            <a:rect l="l" t="t" r="r" b="b"/>
            <a:pathLst>
              <a:path w="987951" h="1379120">
                <a:moveTo>
                  <a:pt x="0" y="0"/>
                </a:moveTo>
                <a:lnTo>
                  <a:pt x="987952" y="0"/>
                </a:lnTo>
                <a:lnTo>
                  <a:pt x="987952" y="1379120"/>
                </a:lnTo>
                <a:lnTo>
                  <a:pt x="0" y="1379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700000">
            <a:off x="6715647" y="8678500"/>
            <a:ext cx="1535954" cy="1541560"/>
          </a:xfrm>
          <a:custGeom>
            <a:avLst/>
            <a:gdLst/>
            <a:ahLst/>
            <a:cxnLst/>
            <a:rect l="l" t="t" r="r" b="b"/>
            <a:pathLst>
              <a:path w="1535954" h="1541560">
                <a:moveTo>
                  <a:pt x="0" y="0"/>
                </a:moveTo>
                <a:lnTo>
                  <a:pt x="1535954" y="0"/>
                </a:lnTo>
                <a:lnTo>
                  <a:pt x="1535954" y="1541560"/>
                </a:lnTo>
                <a:lnTo>
                  <a:pt x="0" y="15415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37004"/>
            <a:ext cx="6190478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en-US" sz="8000" dirty="0">
                <a:solidFill>
                  <a:srgbClr val="000000"/>
                </a:solidFill>
                <a:latin typeface="Lato"/>
              </a:rPr>
              <a:t>Trail Diagram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8050387"/>
            <a:ext cx="5807387" cy="195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 dirty="0">
                <a:solidFill>
                  <a:srgbClr val="000000"/>
                </a:solidFill>
                <a:latin typeface="Lato"/>
              </a:rPr>
              <a:t>City of Portland</a:t>
            </a:r>
          </a:p>
          <a:p>
            <a:pPr>
              <a:lnSpc>
                <a:spcPts val="7840"/>
              </a:lnSpc>
            </a:pPr>
            <a:r>
              <a:rPr lang="en-US" sz="5600" dirty="0">
                <a:solidFill>
                  <a:srgbClr val="000000"/>
                </a:solidFill>
                <a:latin typeface="Lato"/>
              </a:rPr>
              <a:t>City of Florence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48133" y="2566035"/>
            <a:ext cx="12991734" cy="507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799" i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accessible hiking trail requires fair balance and fitness. Single-file walking and (sometimes) running are desired use at minimum width. Wheelchairs (motorized or human-powered) and mobility scooters may be used, but surface is not as reliably firm and slip-resistant as a paved walking trail.</a:t>
            </a:r>
          </a:p>
        </p:txBody>
      </p:sp>
      <p:sp>
        <p:nvSpPr>
          <p:cNvPr id="4" name="Freeform 4"/>
          <p:cNvSpPr/>
          <p:nvPr/>
        </p:nvSpPr>
        <p:spPr>
          <a:xfrm>
            <a:off x="4819155" y="1429576"/>
            <a:ext cx="7944223" cy="7427848"/>
          </a:xfrm>
          <a:custGeom>
            <a:avLst/>
            <a:gdLst/>
            <a:ahLst/>
            <a:cxnLst/>
            <a:rect l="l" t="t" r="r" b="b"/>
            <a:pathLst>
              <a:path w="7944223" h="7427848">
                <a:moveTo>
                  <a:pt x="0" y="0"/>
                </a:moveTo>
                <a:lnTo>
                  <a:pt x="7944223" y="0"/>
                </a:lnTo>
                <a:lnTo>
                  <a:pt x="7944223" y="7427848"/>
                </a:lnTo>
                <a:lnTo>
                  <a:pt x="0" y="74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5256" y="0"/>
            <a:ext cx="15897489" cy="10287000"/>
          </a:xfrm>
          <a:custGeom>
            <a:avLst/>
            <a:gdLst/>
            <a:ahLst/>
            <a:cxnLst/>
            <a:rect l="l" t="t" r="r" b="b"/>
            <a:pathLst>
              <a:path w="15897489" h="10287000">
                <a:moveTo>
                  <a:pt x="0" y="0"/>
                </a:moveTo>
                <a:lnTo>
                  <a:pt x="15897488" y="0"/>
                </a:lnTo>
                <a:lnTo>
                  <a:pt x="158974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134" y="0"/>
            <a:ext cx="15907732" cy="10287000"/>
          </a:xfrm>
          <a:custGeom>
            <a:avLst/>
            <a:gdLst/>
            <a:ahLst/>
            <a:cxnLst/>
            <a:rect l="l" t="t" r="r" b="b"/>
            <a:pathLst>
              <a:path w="15907732" h="10287000">
                <a:moveTo>
                  <a:pt x="0" y="0"/>
                </a:moveTo>
                <a:lnTo>
                  <a:pt x="15907732" y="0"/>
                </a:lnTo>
                <a:lnTo>
                  <a:pt x="159077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285</Words>
  <Application>Microsoft Office PowerPoint</Application>
  <PresentationFormat>Custom</PresentationFormat>
  <Paragraphs>42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Lato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Estuary Trail</dc:title>
  <dc:creator>Mike Miller</dc:creator>
  <cp:lastModifiedBy>Clare Kurth</cp:lastModifiedBy>
  <cp:revision>4</cp:revision>
  <dcterms:created xsi:type="dcterms:W3CDTF">2006-08-16T00:00:00Z</dcterms:created>
  <dcterms:modified xsi:type="dcterms:W3CDTF">2024-02-28T00:24:28Z</dcterms:modified>
  <dc:identifier>DAF-ArmE4yY</dc:identifier>
</cp:coreProperties>
</file>