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303" r:id="rId3"/>
    <p:sldId id="289" r:id="rId4"/>
    <p:sldId id="290" r:id="rId5"/>
    <p:sldId id="300" r:id="rId6"/>
    <p:sldId id="295" r:id="rId7"/>
    <p:sldId id="268" r:id="rId8"/>
    <p:sldId id="292" r:id="rId9"/>
    <p:sldId id="271" r:id="rId10"/>
    <p:sldId id="301" r:id="rId11"/>
    <p:sldId id="299" r:id="rId12"/>
    <p:sldId id="297" r:id="rId13"/>
    <p:sldId id="281" r:id="rId14"/>
    <p:sldId id="302" r:id="rId15"/>
    <p:sldId id="264" r:id="rId16"/>
    <p:sldId id="26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3029" autoAdjust="0"/>
  </p:normalViewPr>
  <p:slideViewPr>
    <p:cSldViewPr>
      <p:cViewPr varScale="1">
        <p:scale>
          <a:sx n="62" d="100"/>
          <a:sy n="62" d="100"/>
        </p:scale>
        <p:origin x="130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CE3D0D0-DE95-4887-BA7C-6C0023EC3B28}" type="datetimeFigureOut">
              <a:rPr lang="en-US" smtClean="0"/>
              <a:t>11/10/2020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C7A9B3-5621-4F76-9A93-A6B91CBBA879}" type="slidenum">
              <a:rPr lang="en-US" smtClean="0"/>
              <a:t>‹#›</a:t>
            </a:fld>
            <a:endParaRPr lang="en-US" dirty="0"/>
          </a:p>
        </p:txBody>
      </p:sp>
    </p:spTree>
    <p:extLst>
      <p:ext uri="{BB962C8B-B14F-4D97-AF65-F5344CB8AC3E}">
        <p14:creationId xmlns:p14="http://schemas.microsoft.com/office/powerpoint/2010/main" val="82477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DC90C3-7B29-4F0C-B2EE-8F2E33981DDF}" type="datetimeFigureOut">
              <a:rPr lang="en-US" smtClean="0"/>
              <a:t>11/10/2020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2074C8-8A8F-444A-90FD-3AFE8EFD57BD}" type="slidenum">
              <a:rPr lang="en-US" smtClean="0"/>
              <a:t>‹#›</a:t>
            </a:fld>
            <a:endParaRPr lang="en-US" dirty="0"/>
          </a:p>
        </p:txBody>
      </p:sp>
    </p:spTree>
    <p:extLst>
      <p:ext uri="{BB962C8B-B14F-4D97-AF65-F5344CB8AC3E}">
        <p14:creationId xmlns:p14="http://schemas.microsoft.com/office/powerpoint/2010/main" val="198952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a:t>
            </a:fld>
            <a:endParaRPr lang="en-US" dirty="0"/>
          </a:p>
        </p:txBody>
      </p:sp>
    </p:spTree>
    <p:extLst>
      <p:ext uri="{BB962C8B-B14F-4D97-AF65-F5344CB8AC3E}">
        <p14:creationId xmlns:p14="http://schemas.microsoft.com/office/powerpoint/2010/main" val="40038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E</a:t>
            </a:r>
          </a:p>
        </p:txBody>
      </p:sp>
      <p:sp>
        <p:nvSpPr>
          <p:cNvPr id="4" name="Slide Number Placeholder 3"/>
          <p:cNvSpPr>
            <a:spLocks noGrp="1"/>
          </p:cNvSpPr>
          <p:nvPr>
            <p:ph type="sldNum" sz="quarter" idx="10"/>
          </p:nvPr>
        </p:nvSpPr>
        <p:spPr/>
        <p:txBody>
          <a:bodyPr/>
          <a:lstStyle/>
          <a:p>
            <a:fld id="{C92074C8-8A8F-444A-90FD-3AFE8EFD57BD}" type="slidenum">
              <a:rPr lang="en-US" smtClean="0"/>
              <a:t>10</a:t>
            </a:fld>
            <a:endParaRPr lang="en-US" dirty="0"/>
          </a:p>
        </p:txBody>
      </p:sp>
    </p:spTree>
    <p:extLst>
      <p:ext uri="{BB962C8B-B14F-4D97-AF65-F5344CB8AC3E}">
        <p14:creationId xmlns:p14="http://schemas.microsoft.com/office/powerpoint/2010/main" val="210071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Chapter 14 Policy 3: Orderly, economic provision for public facilities and services</a:t>
            </a:r>
            <a:endParaRPr lang="en-US" b="0" dirty="0"/>
          </a:p>
        </p:txBody>
      </p:sp>
      <p:sp>
        <p:nvSpPr>
          <p:cNvPr id="4" name="Slide Number Placeholder 3"/>
          <p:cNvSpPr>
            <a:spLocks noGrp="1"/>
          </p:cNvSpPr>
          <p:nvPr>
            <p:ph type="sldNum" sz="quarter" idx="10"/>
          </p:nvPr>
        </p:nvSpPr>
        <p:spPr/>
        <p:txBody>
          <a:bodyPr/>
          <a:lstStyle/>
          <a:p>
            <a:fld id="{C92074C8-8A8F-444A-90FD-3AFE8EFD57BD}" type="slidenum">
              <a:rPr lang="en-US" smtClean="0"/>
              <a:t>11</a:t>
            </a:fld>
            <a:endParaRPr lang="en-US" dirty="0"/>
          </a:p>
        </p:txBody>
      </p:sp>
    </p:spTree>
    <p:extLst>
      <p:ext uri="{BB962C8B-B14F-4D97-AF65-F5344CB8AC3E}">
        <p14:creationId xmlns:p14="http://schemas.microsoft.com/office/powerpoint/2010/main" val="401937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14, Policy 1. The City received a petition from the property owner representative with signature.  No electors.</a:t>
            </a:r>
          </a:p>
          <a:p>
            <a:endParaRPr lang="en-US" dirty="0"/>
          </a:p>
          <a:p>
            <a:r>
              <a:rPr lang="en-US" dirty="0"/>
              <a:t>The proposed annexation is not an island annexation because the territory is not surrounded by the corporate boundaries of the city but rather contiguous with the Florence city limits on the south and a part of the east sides.  Additionally, all properties to be annexed were petitioned by the owner.</a:t>
            </a:r>
          </a:p>
          <a:p>
            <a:endParaRPr lang="en-US" dirty="0"/>
          </a:p>
          <a:p>
            <a:r>
              <a:rPr lang="en-US" dirty="0"/>
              <a:t>This policy criterion is met</a:t>
            </a:r>
          </a:p>
          <a:p>
            <a:endParaRPr lang="en-US" dirty="0"/>
          </a:p>
          <a:p>
            <a:r>
              <a:rPr lang="en-US" dirty="0"/>
              <a:t>Double: 222.125: </a:t>
            </a:r>
            <a:r>
              <a:rPr lang="en-US" u="sng" dirty="0"/>
              <a:t>all of the owners of land </a:t>
            </a:r>
            <a:r>
              <a:rPr lang="en-US" dirty="0"/>
              <a:t>in that territory and </a:t>
            </a:r>
            <a:r>
              <a:rPr lang="en-US" u="sng" dirty="0"/>
              <a:t>not less than 50 percent of the electors</a:t>
            </a:r>
            <a:r>
              <a:rPr lang="en-US" dirty="0"/>
              <a:t>, if any, residing in the territory consent in writing to the annexation of the land in the territory and file a statement of their consent with the legislative body</a:t>
            </a:r>
          </a:p>
          <a:p>
            <a:r>
              <a:rPr lang="en-US" dirty="0"/>
              <a:t>Triple:  222.170: more than </a:t>
            </a:r>
            <a:r>
              <a:rPr lang="en-US" u="sng" dirty="0"/>
              <a:t>half of the owners </a:t>
            </a:r>
            <a:r>
              <a:rPr lang="en-US" dirty="0"/>
              <a:t>of land in the territory, who also </a:t>
            </a:r>
            <a:r>
              <a:rPr lang="en-US" u="sng" dirty="0"/>
              <a:t>own more than half of the land </a:t>
            </a:r>
            <a:r>
              <a:rPr lang="en-US" dirty="0"/>
              <a:t>in the contiguous territory and of real property therein </a:t>
            </a:r>
            <a:r>
              <a:rPr lang="en-US" u="sng" dirty="0"/>
              <a:t>representing more than half </a:t>
            </a:r>
            <a:r>
              <a:rPr lang="en-US" dirty="0"/>
              <a:t>of the </a:t>
            </a:r>
            <a:r>
              <a:rPr lang="en-US" u="sng" dirty="0"/>
              <a:t>assessed value </a:t>
            </a:r>
            <a:r>
              <a:rPr lang="en-US" dirty="0"/>
              <a:t>of all real property in the contiguous territory consent in writing to the annexation of their land in the territory and file a statement of their consent with the legislative body on or before the day</a:t>
            </a:r>
          </a:p>
          <a:p>
            <a:endParaRPr lang="en-US" dirty="0"/>
          </a:p>
        </p:txBody>
      </p:sp>
      <p:sp>
        <p:nvSpPr>
          <p:cNvPr id="4" name="Slide Number Placeholder 3"/>
          <p:cNvSpPr>
            <a:spLocks noGrp="1"/>
          </p:cNvSpPr>
          <p:nvPr>
            <p:ph type="sldNum" sz="quarter" idx="5"/>
          </p:nvPr>
        </p:nvSpPr>
        <p:spPr/>
        <p:txBody>
          <a:bodyPr/>
          <a:lstStyle/>
          <a:p>
            <a:fld id="{C92074C8-8A8F-444A-90FD-3AFE8EFD57BD}" type="slidenum">
              <a:rPr lang="en-US" smtClean="0"/>
              <a:t>12</a:t>
            </a:fld>
            <a:endParaRPr lang="en-US" dirty="0"/>
          </a:p>
        </p:txBody>
      </p:sp>
    </p:spTree>
    <p:extLst>
      <p:ext uri="{BB962C8B-B14F-4D97-AF65-F5344CB8AC3E}">
        <p14:creationId xmlns:p14="http://schemas.microsoft.com/office/powerpoint/2010/main" val="331814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13</a:t>
            </a:fld>
            <a:endParaRPr lang="en-US" dirty="0"/>
          </a:p>
        </p:txBody>
      </p:sp>
    </p:spTree>
    <p:extLst>
      <p:ext uri="{BB962C8B-B14F-4D97-AF65-F5344CB8AC3E}">
        <p14:creationId xmlns:p14="http://schemas.microsoft.com/office/powerpoint/2010/main" val="293796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14</a:t>
            </a:fld>
            <a:endParaRPr lang="en-US" dirty="0"/>
          </a:p>
        </p:txBody>
      </p:sp>
    </p:spTree>
    <p:extLst>
      <p:ext uri="{BB962C8B-B14F-4D97-AF65-F5344CB8AC3E}">
        <p14:creationId xmlns:p14="http://schemas.microsoft.com/office/powerpoint/2010/main" val="325659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a:t>
            </a:r>
            <a:r>
              <a:rPr lang="en-US" baseline="0" dirty="0"/>
              <a:t> be added as part of the annexation agreement.</a:t>
            </a:r>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15</a:t>
            </a:fld>
            <a:endParaRPr lang="en-US" dirty="0"/>
          </a:p>
        </p:txBody>
      </p:sp>
    </p:spTree>
    <p:extLst>
      <p:ext uri="{BB962C8B-B14F-4D97-AF65-F5344CB8AC3E}">
        <p14:creationId xmlns:p14="http://schemas.microsoft.com/office/powerpoint/2010/main" val="102792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16</a:t>
            </a:fld>
            <a:endParaRPr lang="en-US" dirty="0"/>
          </a:p>
        </p:txBody>
      </p:sp>
    </p:spTree>
    <p:extLst>
      <p:ext uri="{BB962C8B-B14F-4D97-AF65-F5344CB8AC3E}">
        <p14:creationId xmlns:p14="http://schemas.microsoft.com/office/powerpoint/2010/main" val="316719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t>
            </a:r>
            <a:r>
              <a:rPr lang="en-US" baseline="0" dirty="0"/>
              <a:t>   Applicant has applied in order to connect to city sewer service.  No utilities in area. Will be extended.</a:t>
            </a:r>
            <a:endParaRPr lang="en-US" dirty="0"/>
          </a:p>
          <a:p>
            <a:pPr marL="228600" indent="-228600">
              <a:buAutoNum type="arabicPeriod" startAt="2"/>
            </a:pPr>
            <a:endParaRPr lang="en-US" dirty="0"/>
          </a:p>
          <a:p>
            <a:pPr marL="228600" indent="-228600">
              <a:buAutoNum type="arabicPeriod" startAt="2"/>
            </a:pPr>
            <a:r>
              <a:rPr lang="en-US" baseline="0" dirty="0"/>
              <a:t>Properties Exhibits A for each resolution</a:t>
            </a:r>
          </a:p>
          <a:p>
            <a:pPr marL="228600" indent="-228600">
              <a:buAutoNum type="arabicPeriod" startAt="2"/>
            </a:pPr>
            <a:endParaRPr lang="en-US" baseline="0" dirty="0"/>
          </a:p>
          <a:p>
            <a:pPr marL="228600" indent="-228600">
              <a:buAutoNum type="arabicPeriod" startAt="2"/>
            </a:pPr>
            <a:r>
              <a:rPr lang="en-US" dirty="0"/>
              <a:t>Application requires zone “assignment” – basically implementing the appropriate</a:t>
            </a:r>
            <a:r>
              <a:rPr lang="en-US" baseline="0" dirty="0"/>
              <a:t> zone which has been determined by the Comprehensive Plan.</a:t>
            </a:r>
            <a:endParaRPr lang="en-US" dirty="0"/>
          </a:p>
          <a:p>
            <a:endParaRPr lang="en-US" dirty="0"/>
          </a:p>
        </p:txBody>
      </p:sp>
      <p:sp>
        <p:nvSpPr>
          <p:cNvPr id="4" name="Slide Number Placeholder 3"/>
          <p:cNvSpPr>
            <a:spLocks noGrp="1"/>
          </p:cNvSpPr>
          <p:nvPr>
            <p:ph type="sldNum" sz="quarter" idx="5"/>
          </p:nvPr>
        </p:nvSpPr>
        <p:spPr/>
        <p:txBody>
          <a:bodyPr/>
          <a:lstStyle/>
          <a:p>
            <a:fld id="{C92074C8-8A8F-444A-90FD-3AFE8EFD57BD}" type="slidenum">
              <a:rPr lang="en-US" smtClean="0"/>
              <a:t>2</a:t>
            </a:fld>
            <a:endParaRPr lang="en-US" dirty="0"/>
          </a:p>
        </p:txBody>
      </p:sp>
    </p:spTree>
    <p:extLst>
      <p:ext uri="{BB962C8B-B14F-4D97-AF65-F5344CB8AC3E}">
        <p14:creationId xmlns:p14="http://schemas.microsoft.com/office/powerpoint/2010/main" val="208746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3</a:t>
            </a:fld>
            <a:endParaRPr lang="en-US" dirty="0"/>
          </a:p>
        </p:txBody>
      </p:sp>
    </p:spTree>
    <p:extLst>
      <p:ext uri="{BB962C8B-B14F-4D97-AF65-F5344CB8AC3E}">
        <p14:creationId xmlns:p14="http://schemas.microsoft.com/office/powerpoint/2010/main" val="320951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OAR 660-015-0000 (Goal 10): </a:t>
            </a:r>
          </a:p>
          <a:p>
            <a:endParaRPr lang="en-US" dirty="0"/>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zoning assignment for this annexation request does relate to the opportunity to provide additional residential uses.  The addition of land to the city limits impact the City’s residential inventory in the City’s BLI in a positive way by adding more buildable land to the inventory to support additional housing.</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Housing Needs Analysis, 2017 Exhibit IV.6. identifies a forecasted need under Scenario A of 858 single family dwelling units with an estimated land need of 164 acres.  The proposed zoning assignment to Low Density Residential for the 43+ acres creates a positive impact on the supply of residential land base. The proposal is consistent with this rule because it includes proposed zoning that support implementation of the adopted HNA, including needed housing types such as single family residential and accessory dwelling units providing the opportunity for housing units as identified above.</a:t>
            </a:r>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4</a:t>
            </a:fld>
            <a:endParaRPr lang="en-US" dirty="0"/>
          </a:p>
        </p:txBody>
      </p:sp>
    </p:spTree>
    <p:extLst>
      <p:ext uri="{BB962C8B-B14F-4D97-AF65-F5344CB8AC3E}">
        <p14:creationId xmlns:p14="http://schemas.microsoft.com/office/powerpoint/2010/main" val="219881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2074C8-8A8F-444A-90FD-3AFE8EFD57BD}" type="slidenum">
              <a:rPr lang="en-US" smtClean="0"/>
              <a:t>5</a:t>
            </a:fld>
            <a:endParaRPr lang="en-US" dirty="0"/>
          </a:p>
        </p:txBody>
      </p:sp>
    </p:spTree>
    <p:extLst>
      <p:ext uri="{BB962C8B-B14F-4D97-AF65-F5344CB8AC3E}">
        <p14:creationId xmlns:p14="http://schemas.microsoft.com/office/powerpoint/2010/main" val="361995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a:t>
            </a:r>
            <a:r>
              <a:rPr lang="en-US" baseline="0" dirty="0"/>
              <a:t> A of Packets</a:t>
            </a:r>
          </a:p>
          <a:p>
            <a:endParaRPr lang="en-US" baseline="0" dirty="0"/>
          </a:p>
          <a:p>
            <a:r>
              <a:rPr lang="en-US" baseline="0" dirty="0"/>
              <a:t>Point out existing and proposed city limits</a:t>
            </a:r>
          </a:p>
          <a:p>
            <a:endParaRPr lang="en-US" baseline="0" dirty="0"/>
          </a:p>
        </p:txBody>
      </p:sp>
      <p:sp>
        <p:nvSpPr>
          <p:cNvPr id="4" name="Slide Number Placeholder 3"/>
          <p:cNvSpPr>
            <a:spLocks noGrp="1"/>
          </p:cNvSpPr>
          <p:nvPr>
            <p:ph type="sldNum" sz="quarter" idx="10"/>
          </p:nvPr>
        </p:nvSpPr>
        <p:spPr/>
        <p:txBody>
          <a:bodyPr/>
          <a:lstStyle/>
          <a:p>
            <a:fld id="{C92074C8-8A8F-444A-90FD-3AFE8EFD57B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1241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A of PC</a:t>
            </a:r>
            <a:r>
              <a:rPr lang="en-US" baseline="0" dirty="0"/>
              <a:t> 16 17 ZC 02.</a:t>
            </a:r>
          </a:p>
          <a:p>
            <a:endParaRPr lang="en-US" baseline="0" dirty="0"/>
          </a:p>
          <a:p>
            <a:r>
              <a:rPr lang="en-US" baseline="0" dirty="0"/>
              <a:t>Commercial Plan Designation with corresponding implementing zone of Commercial District.</a:t>
            </a:r>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7</a:t>
            </a:fld>
            <a:endParaRPr lang="en-US" dirty="0"/>
          </a:p>
        </p:txBody>
      </p:sp>
    </p:spTree>
    <p:extLst>
      <p:ext uri="{BB962C8B-B14F-4D97-AF65-F5344CB8AC3E}">
        <p14:creationId xmlns:p14="http://schemas.microsoft.com/office/powerpoint/2010/main" val="147221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8</a:t>
            </a:fld>
            <a:endParaRPr lang="en-US" dirty="0"/>
          </a:p>
        </p:txBody>
      </p:sp>
    </p:spTree>
    <p:extLst>
      <p:ext uri="{BB962C8B-B14F-4D97-AF65-F5344CB8AC3E}">
        <p14:creationId xmlns:p14="http://schemas.microsoft.com/office/powerpoint/2010/main" val="370648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E</a:t>
            </a:r>
          </a:p>
        </p:txBody>
      </p:sp>
      <p:sp>
        <p:nvSpPr>
          <p:cNvPr id="4" name="Slide Number Placeholder 3"/>
          <p:cNvSpPr>
            <a:spLocks noGrp="1"/>
          </p:cNvSpPr>
          <p:nvPr>
            <p:ph type="sldNum" sz="quarter" idx="10"/>
          </p:nvPr>
        </p:nvSpPr>
        <p:spPr/>
        <p:txBody>
          <a:bodyPr/>
          <a:lstStyle/>
          <a:p>
            <a:fld id="{C92074C8-8A8F-444A-90FD-3AFE8EFD57BD}" type="slidenum">
              <a:rPr lang="en-US" smtClean="0"/>
              <a:t>9</a:t>
            </a:fld>
            <a:endParaRPr lang="en-US" dirty="0"/>
          </a:p>
        </p:txBody>
      </p:sp>
    </p:spTree>
    <p:extLst>
      <p:ext uri="{BB962C8B-B14F-4D97-AF65-F5344CB8AC3E}">
        <p14:creationId xmlns:p14="http://schemas.microsoft.com/office/powerpoint/2010/main" val="201760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dirty="0"/>
              <a:t>11/10/20</a:t>
            </a:r>
          </a:p>
        </p:txBody>
      </p:sp>
      <p:sp>
        <p:nvSpPr>
          <p:cNvPr id="8" name="Slide Number Placeholder 7"/>
          <p:cNvSpPr>
            <a:spLocks noGrp="1"/>
          </p:cNvSpPr>
          <p:nvPr>
            <p:ph type="sldNum" sz="quarter" idx="11"/>
          </p:nvPr>
        </p:nvSpPr>
        <p:spPr/>
        <p:txBody>
          <a:bodyPr/>
          <a:lstStyle/>
          <a:p>
            <a:fld id="{401138D8-4E88-4E17-B3F2-B5273B985D7E}" type="slidenum">
              <a:rPr lang="en-US" smtClean="0"/>
              <a:t>‹#›</a:t>
            </a:fld>
            <a:endParaRPr lang="en-US" dirty="0"/>
          </a:p>
        </p:txBody>
      </p:sp>
      <p:sp>
        <p:nvSpPr>
          <p:cNvPr id="9" name="Footer Placeholder 8"/>
          <p:cNvSpPr>
            <a:spLocks noGrp="1"/>
          </p:cNvSpPr>
          <p:nvPr>
            <p:ph type="ftr" sz="quarter" idx="12"/>
          </p:nvPr>
        </p:nvSpPr>
        <p:spPr/>
        <p:txBody>
          <a:bodyPr/>
          <a:lstStyle/>
          <a:p>
            <a:r>
              <a:rPr lang="en-US" dirty="0"/>
              <a:t>Benedick Holdings LLC,– PC 20 22 ANN 01 &amp; PC 20 23 ZC 01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11/10/20</a:t>
            </a:r>
          </a:p>
        </p:txBody>
      </p:sp>
      <p:sp>
        <p:nvSpPr>
          <p:cNvPr id="6" name="Footer Placeholder 5"/>
          <p:cNvSpPr>
            <a:spLocks noGrp="1"/>
          </p:cNvSpPr>
          <p:nvPr>
            <p:ph type="ftr" sz="quarter" idx="11"/>
          </p:nvPr>
        </p:nvSpPr>
        <p:spPr/>
        <p:txBody>
          <a:bodyPr/>
          <a:lstStyle/>
          <a:p>
            <a:r>
              <a:rPr lang="en-US" dirty="0"/>
              <a:t>Benedick Holdings LLC,– PC 20 22 ANN 01 &amp; PC 20 23 ZC 01</a:t>
            </a:r>
          </a:p>
        </p:txBody>
      </p:sp>
      <p:sp>
        <p:nvSpPr>
          <p:cNvPr id="7" name="Slide Number Placeholder 6"/>
          <p:cNvSpPr>
            <a:spLocks noGrp="1"/>
          </p:cNvSpPr>
          <p:nvPr>
            <p:ph type="sldNum" sz="quarter" idx="12"/>
          </p:nvPr>
        </p:nvSpPr>
        <p:spPr/>
        <p:txBody>
          <a:bodyPr/>
          <a:lstStyle/>
          <a:p>
            <a:fld id="{401138D8-4E88-4E17-B3F2-B5273B985D7E}"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dirty="0"/>
              <a:t>11/10/20</a:t>
            </a:r>
          </a:p>
        </p:txBody>
      </p:sp>
      <p:sp>
        <p:nvSpPr>
          <p:cNvPr id="8" name="Footer Placeholder 7"/>
          <p:cNvSpPr>
            <a:spLocks noGrp="1"/>
          </p:cNvSpPr>
          <p:nvPr>
            <p:ph type="ftr" sz="quarter" idx="11"/>
          </p:nvPr>
        </p:nvSpPr>
        <p:spPr/>
        <p:txBody>
          <a:bodyPr/>
          <a:lstStyle/>
          <a:p>
            <a:r>
              <a:rPr lang="en-US" dirty="0"/>
              <a:t>Benedick Holdings LLC,– PC 20 22 ANN 01 &amp; PC 20 23 ZC 01</a:t>
            </a:r>
          </a:p>
        </p:txBody>
      </p:sp>
      <p:sp>
        <p:nvSpPr>
          <p:cNvPr id="9" name="Slide Number Placeholder 8"/>
          <p:cNvSpPr>
            <a:spLocks noGrp="1"/>
          </p:cNvSpPr>
          <p:nvPr>
            <p:ph type="sldNum" sz="quarter" idx="12"/>
          </p:nvPr>
        </p:nvSpPr>
        <p:spPr/>
        <p:txBody>
          <a:bodyPr/>
          <a:lstStyle/>
          <a:p>
            <a:fld id="{401138D8-4E88-4E17-B3F2-B5273B985D7E}"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11/10/20</a:t>
            </a:r>
          </a:p>
        </p:txBody>
      </p:sp>
      <p:sp>
        <p:nvSpPr>
          <p:cNvPr id="4" name="Footer Placeholder 3"/>
          <p:cNvSpPr>
            <a:spLocks noGrp="1"/>
          </p:cNvSpPr>
          <p:nvPr>
            <p:ph type="ftr" sz="quarter" idx="11"/>
          </p:nvPr>
        </p:nvSpPr>
        <p:spPr/>
        <p:txBody>
          <a:bodyPr/>
          <a:lstStyle/>
          <a:p>
            <a:r>
              <a:rPr lang="en-US" dirty="0"/>
              <a:t>Benedick Holdings LLC,– PC 20 22 ANN 01 &amp; PC 20 23 ZC 01</a:t>
            </a:r>
          </a:p>
        </p:txBody>
      </p:sp>
      <p:sp>
        <p:nvSpPr>
          <p:cNvPr id="5" name="Slide Number Placeholder 4"/>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11/10/20</a:t>
            </a:r>
          </a:p>
        </p:txBody>
      </p:sp>
      <p:sp>
        <p:nvSpPr>
          <p:cNvPr id="3" name="Footer Placeholder 2"/>
          <p:cNvSpPr>
            <a:spLocks noGrp="1"/>
          </p:cNvSpPr>
          <p:nvPr>
            <p:ph type="ftr" sz="quarter" idx="11"/>
          </p:nvPr>
        </p:nvSpPr>
        <p:spPr/>
        <p:txBody>
          <a:bodyPr/>
          <a:lstStyle/>
          <a:p>
            <a:r>
              <a:rPr lang="en-US" dirty="0"/>
              <a:t>Benedick Holdings LLC,– PC 20 22 ANN 01 &amp; PC 20 23 ZC 01</a:t>
            </a:r>
          </a:p>
        </p:txBody>
      </p:sp>
      <p:sp>
        <p:nvSpPr>
          <p:cNvPr id="4" name="Slide Number Placeholder 3"/>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11/10/20</a:t>
            </a:r>
          </a:p>
        </p:txBody>
      </p:sp>
      <p:sp>
        <p:nvSpPr>
          <p:cNvPr id="6" name="Footer Placeholder 5"/>
          <p:cNvSpPr>
            <a:spLocks noGrp="1"/>
          </p:cNvSpPr>
          <p:nvPr>
            <p:ph type="ftr" sz="quarter" idx="11"/>
          </p:nvPr>
        </p:nvSpPr>
        <p:spPr/>
        <p:txBody>
          <a:bodyPr/>
          <a:lstStyle/>
          <a:p>
            <a:r>
              <a:rPr lang="en-US" dirty="0"/>
              <a:t>Benedick Holdings LLC,– PC 20 22 ANN 01 &amp; PC 20 23 ZC 01</a:t>
            </a:r>
          </a:p>
        </p:txBody>
      </p:sp>
      <p:sp>
        <p:nvSpPr>
          <p:cNvPr id="7" name="Slide Number Placeholder 6"/>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11/10/20</a:t>
            </a:r>
          </a:p>
        </p:txBody>
      </p:sp>
      <p:sp>
        <p:nvSpPr>
          <p:cNvPr id="6" name="Footer Placeholder 5"/>
          <p:cNvSpPr>
            <a:spLocks noGrp="1"/>
          </p:cNvSpPr>
          <p:nvPr>
            <p:ph type="ftr" sz="quarter" idx="11"/>
          </p:nvPr>
        </p:nvSpPr>
        <p:spPr/>
        <p:txBody>
          <a:bodyPr/>
          <a:lstStyle/>
          <a:p>
            <a:r>
              <a:rPr lang="en-US" dirty="0"/>
              <a:t>Benedick Holdings LLC,– PC 20 22 ANN 01 &amp; PC 20 23 ZC 01</a:t>
            </a:r>
          </a:p>
        </p:txBody>
      </p:sp>
      <p:sp>
        <p:nvSpPr>
          <p:cNvPr id="7" name="Slide Number Placeholder 6"/>
          <p:cNvSpPr>
            <a:spLocks noGrp="1"/>
          </p:cNvSpPr>
          <p:nvPr>
            <p:ph type="sldNum" sz="quarter" idx="12"/>
          </p:nvPr>
        </p:nvSpPr>
        <p:spPr/>
        <p:txBody>
          <a:bodyPr/>
          <a:lstStyle/>
          <a:p>
            <a:fld id="{401138D8-4E88-4E17-B3F2-B5273B985D7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dirty="0"/>
              <a:t>11/10/20</a:t>
            </a: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a:t>Benedick Holdings LLC,– PC 20 22 ANN 01 &amp; PC 20 23 ZC 01</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01138D8-4E88-4E17-B3F2-B5273B985D7E}"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061446"/>
            <a:ext cx="7772400" cy="2590801"/>
          </a:xfrm>
        </p:spPr>
        <p:txBody>
          <a:bodyPr/>
          <a:lstStyle/>
          <a:p>
            <a:r>
              <a:rPr lang="en-US" sz="4800" dirty="0"/>
              <a:t>Benedick Holdings, LLC Annexation and Zone Assignment</a:t>
            </a:r>
            <a:br>
              <a:rPr lang="en-US" sz="6000" dirty="0"/>
            </a:br>
            <a:r>
              <a:rPr lang="en-US" sz="800" dirty="0"/>
              <a:t> </a:t>
            </a:r>
            <a:br>
              <a:rPr lang="en-US" sz="6000" dirty="0"/>
            </a:br>
            <a:endParaRPr lang="en-US" sz="2800" dirty="0"/>
          </a:p>
        </p:txBody>
      </p:sp>
      <p:sp>
        <p:nvSpPr>
          <p:cNvPr id="3" name="Subtitle 2"/>
          <p:cNvSpPr>
            <a:spLocks noGrp="1"/>
          </p:cNvSpPr>
          <p:nvPr>
            <p:ph type="subTitle" idx="1"/>
          </p:nvPr>
        </p:nvSpPr>
        <p:spPr>
          <a:xfrm>
            <a:off x="1371599" y="3241502"/>
            <a:ext cx="6400800" cy="1254298"/>
          </a:xfrm>
        </p:spPr>
        <p:txBody>
          <a:bodyPr>
            <a:normAutofit fontScale="92500" lnSpcReduction="10000"/>
          </a:bodyPr>
          <a:lstStyle/>
          <a:p>
            <a:r>
              <a:rPr lang="en-US" sz="4000" b="1" dirty="0">
                <a:solidFill>
                  <a:schemeClr val="tx1"/>
                </a:solidFill>
              </a:rPr>
              <a:t>PC 20 22 ANN 01</a:t>
            </a:r>
          </a:p>
          <a:p>
            <a:r>
              <a:rPr lang="en-US" sz="4000" b="1" dirty="0">
                <a:solidFill>
                  <a:schemeClr val="tx1"/>
                </a:solidFill>
              </a:rPr>
              <a:t>PC 20 23 ZC 02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918" y="4495800"/>
            <a:ext cx="2824163" cy="218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25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71" y="224118"/>
            <a:ext cx="8229600" cy="1147482"/>
          </a:xfrm>
        </p:spPr>
        <p:txBody>
          <a:bodyPr/>
          <a:lstStyle/>
          <a:p>
            <a:r>
              <a:rPr lang="en-US" dirty="0"/>
              <a:t>Referral Comments</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46748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469539" y="6356350"/>
            <a:ext cx="561975" cy="365125"/>
          </a:xfrm>
        </p:spPr>
        <p:txBody>
          <a:bodyPr/>
          <a:lstStyle/>
          <a:p>
            <a:fld id="{401138D8-4E88-4E17-B3F2-B5273B985D7E}" type="slidenum">
              <a:rPr lang="en-US" smtClean="0"/>
              <a:t>10</a:t>
            </a:fld>
            <a:endParaRPr lang="en-US" dirty="0"/>
          </a:p>
        </p:txBody>
      </p:sp>
      <p:sp>
        <p:nvSpPr>
          <p:cNvPr id="3" name="Content Placeholder 2"/>
          <p:cNvSpPr>
            <a:spLocks noGrp="1"/>
          </p:cNvSpPr>
          <p:nvPr>
            <p:ph idx="1"/>
          </p:nvPr>
        </p:nvSpPr>
        <p:spPr>
          <a:xfrm>
            <a:off x="495300" y="1524000"/>
            <a:ext cx="8153400" cy="4343400"/>
          </a:xfrm>
        </p:spPr>
        <p:txBody>
          <a:bodyPr>
            <a:normAutofit/>
          </a:bodyPr>
          <a:lstStyle/>
          <a:p>
            <a:pPr marL="0" indent="0">
              <a:buNone/>
            </a:pPr>
            <a:r>
              <a:rPr lang="en-US" sz="2800" b="1" dirty="0">
                <a:solidFill>
                  <a:schemeClr val="tx1"/>
                </a:solidFill>
              </a:rPr>
              <a:t>Exhibits L 1-5:</a:t>
            </a:r>
          </a:p>
          <a:p>
            <a:r>
              <a:rPr lang="en-US" sz="2800" u="sng" dirty="0">
                <a:solidFill>
                  <a:schemeClr val="tx1"/>
                </a:solidFill>
              </a:rPr>
              <a:t>Century Link:</a:t>
            </a:r>
            <a:r>
              <a:rPr lang="en-US" sz="2800" dirty="0">
                <a:solidFill>
                  <a:schemeClr val="tx1"/>
                </a:solidFill>
              </a:rPr>
              <a:t>  No Issues</a:t>
            </a:r>
          </a:p>
          <a:p>
            <a:r>
              <a:rPr lang="en-US" sz="1000" dirty="0">
                <a:solidFill>
                  <a:schemeClr val="tx1"/>
                </a:solidFill>
              </a:rPr>
              <a:t> </a:t>
            </a:r>
          </a:p>
          <a:p>
            <a:r>
              <a:rPr lang="en-US" sz="2800" u="sng" dirty="0">
                <a:solidFill>
                  <a:schemeClr val="tx1"/>
                </a:solidFill>
              </a:rPr>
              <a:t>Lane County Public Works:</a:t>
            </a:r>
          </a:p>
          <a:p>
            <a:pPr lvl="1"/>
            <a:r>
              <a:rPr lang="en-US" sz="2400" dirty="0">
                <a:solidFill>
                  <a:schemeClr val="tx1"/>
                </a:solidFill>
              </a:rPr>
              <a:t>Streets-Recommend including Gulsettle Court, Cloudcroft Lane, and Kelsie</a:t>
            </a:r>
          </a:p>
          <a:p>
            <a:pPr lvl="1"/>
            <a:r>
              <a:rPr lang="en-US" sz="2400" dirty="0">
                <a:solidFill>
                  <a:schemeClr val="tx1"/>
                </a:solidFill>
              </a:rPr>
              <a:t>Stormwater may not be directed to county roads or into county facilities. </a:t>
            </a:r>
          </a:p>
          <a:p>
            <a:r>
              <a:rPr lang="en-US" sz="2800" u="sng" dirty="0">
                <a:solidFill>
                  <a:schemeClr val="tx1"/>
                </a:solidFill>
              </a:rPr>
              <a:t>Siuslaw Valley Fire and Rescue &amp; Western Lane Ambulance: </a:t>
            </a:r>
            <a:r>
              <a:rPr lang="en-US" sz="2800" dirty="0">
                <a:solidFill>
                  <a:schemeClr val="tx1"/>
                </a:solidFill>
              </a:rPr>
              <a:t>Will not affect service</a:t>
            </a:r>
          </a:p>
          <a:p>
            <a:endParaRPr lang="en-US" sz="3200" dirty="0">
              <a:solidFill>
                <a:schemeClr val="tx1"/>
              </a:solidFill>
            </a:endParaRPr>
          </a:p>
          <a:p>
            <a:pPr marL="0" indent="0">
              <a:buNone/>
            </a:pPr>
            <a:endParaRPr lang="en-US" sz="2800" b="1" dirty="0">
              <a:solidFill>
                <a:schemeClr val="tx1"/>
              </a:solidFill>
            </a:endParaRPr>
          </a:p>
        </p:txBody>
      </p:sp>
    </p:spTree>
    <p:extLst>
      <p:ext uri="{BB962C8B-B14F-4D97-AF65-F5344CB8AC3E}">
        <p14:creationId xmlns:p14="http://schemas.microsoft.com/office/powerpoint/2010/main" val="40889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&amp; Access</a:t>
            </a:r>
          </a:p>
        </p:txBody>
      </p:sp>
      <p:sp>
        <p:nvSpPr>
          <p:cNvPr id="3" name="Content Placeholder 2"/>
          <p:cNvSpPr>
            <a:spLocks noGrp="1"/>
          </p:cNvSpPr>
          <p:nvPr>
            <p:ph idx="1"/>
          </p:nvPr>
        </p:nvSpPr>
        <p:spPr>
          <a:xfrm>
            <a:off x="457200" y="1905000"/>
            <a:ext cx="8382000" cy="4221163"/>
          </a:xfrm>
        </p:spPr>
        <p:txBody>
          <a:bodyPr>
            <a:normAutofit/>
          </a:bodyPr>
          <a:lstStyle/>
          <a:p>
            <a:r>
              <a:rPr lang="en-US" sz="3200" u="sng" dirty="0">
                <a:solidFill>
                  <a:schemeClr val="tx1"/>
                </a:solidFill>
              </a:rPr>
              <a:t>Water:</a:t>
            </a:r>
            <a:r>
              <a:rPr lang="en-US" sz="3200" dirty="0">
                <a:solidFill>
                  <a:schemeClr val="tx1"/>
                </a:solidFill>
              </a:rPr>
              <a:t>  Remain on Heceta Water</a:t>
            </a:r>
          </a:p>
          <a:p>
            <a:endParaRPr lang="en-US" sz="1600" dirty="0">
              <a:solidFill>
                <a:schemeClr val="tx1"/>
              </a:solidFill>
            </a:endParaRPr>
          </a:p>
          <a:p>
            <a:r>
              <a:rPr lang="en-US" sz="3200" u="sng" dirty="0">
                <a:solidFill>
                  <a:schemeClr val="tx1"/>
                </a:solidFill>
              </a:rPr>
              <a:t>Sewer:</a:t>
            </a:r>
            <a:r>
              <a:rPr lang="en-US" sz="3200" dirty="0">
                <a:solidFill>
                  <a:schemeClr val="tx1"/>
                </a:solidFill>
              </a:rPr>
              <a:t>  Connecting to existing pressure sewer in Rhody via Oceana Drive </a:t>
            </a:r>
          </a:p>
          <a:p>
            <a:endParaRPr lang="en-US" sz="1600" dirty="0">
              <a:solidFill>
                <a:schemeClr val="tx1"/>
              </a:solidFill>
            </a:endParaRPr>
          </a:p>
          <a:p>
            <a:r>
              <a:rPr lang="en-US" sz="3200" u="sng" dirty="0">
                <a:solidFill>
                  <a:schemeClr val="tx1"/>
                </a:solidFill>
              </a:rPr>
              <a:t>Access:</a:t>
            </a:r>
            <a:r>
              <a:rPr lang="en-US" sz="3200" dirty="0">
                <a:solidFill>
                  <a:schemeClr val="tx1"/>
                </a:solidFill>
              </a:rPr>
              <a:t> Existing street system, with needed improvements at development</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4903435" cy="365125"/>
          </a:xfrm>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11</a:t>
            </a:fld>
            <a:endParaRPr lang="en-US" dirty="0"/>
          </a:p>
        </p:txBody>
      </p:sp>
    </p:spTree>
    <p:extLst>
      <p:ext uri="{BB962C8B-B14F-4D97-AF65-F5344CB8AC3E}">
        <p14:creationId xmlns:p14="http://schemas.microsoft.com/office/powerpoint/2010/main" val="72120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Consents</a:t>
            </a:r>
          </a:p>
        </p:txBody>
      </p:sp>
      <p:sp>
        <p:nvSpPr>
          <p:cNvPr id="3" name="Content Placeholder 2"/>
          <p:cNvSpPr>
            <a:spLocks noGrp="1"/>
          </p:cNvSpPr>
          <p:nvPr>
            <p:ph idx="1"/>
          </p:nvPr>
        </p:nvSpPr>
        <p:spPr>
          <a:xfrm>
            <a:off x="762000" y="2438401"/>
            <a:ext cx="7924800" cy="1828800"/>
          </a:xfrm>
        </p:spPr>
        <p:txBody>
          <a:bodyPr>
            <a:normAutofit/>
          </a:bodyPr>
          <a:lstStyle/>
          <a:p>
            <a:r>
              <a:rPr lang="en-US" sz="3200" dirty="0">
                <a:solidFill>
                  <a:schemeClr val="tx1"/>
                </a:solidFill>
              </a:rPr>
              <a:t>Both Double and Triple Majority methods are met</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45986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pPr/>
              <a:t>12</a:t>
            </a:fld>
            <a:endParaRPr lang="en-US" dirty="0"/>
          </a:p>
        </p:txBody>
      </p:sp>
    </p:spTree>
    <p:extLst>
      <p:ext uri="{BB962C8B-B14F-4D97-AF65-F5344CB8AC3E}">
        <p14:creationId xmlns:p14="http://schemas.microsoft.com/office/powerpoint/2010/main" val="1066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68450"/>
          </a:xfrm>
        </p:spPr>
        <p:txBody>
          <a:bodyPr/>
          <a:lstStyle/>
          <a:p>
            <a:r>
              <a:rPr lang="en-US" dirty="0"/>
              <a:t>Alternatives</a:t>
            </a:r>
          </a:p>
        </p:txBody>
      </p:sp>
      <p:sp>
        <p:nvSpPr>
          <p:cNvPr id="3" name="Content Placeholder 2"/>
          <p:cNvSpPr>
            <a:spLocks noGrp="1"/>
          </p:cNvSpPr>
          <p:nvPr>
            <p:ph idx="1"/>
          </p:nvPr>
        </p:nvSpPr>
        <p:spPr>
          <a:xfrm>
            <a:off x="457200" y="914400"/>
            <a:ext cx="8229600" cy="5334000"/>
          </a:xfrm>
        </p:spPr>
        <p:txBody>
          <a:bodyPr>
            <a:normAutofit fontScale="92500" lnSpcReduction="10000"/>
          </a:bodyPr>
          <a:lstStyle/>
          <a:p>
            <a:pPr marL="0" indent="0">
              <a:buNone/>
            </a:pPr>
            <a:endParaRPr lang="en-US" sz="2800" dirty="0">
              <a:solidFill>
                <a:schemeClr val="tx1"/>
              </a:solidFill>
            </a:endParaRPr>
          </a:p>
          <a:p>
            <a:pPr marL="457200" lvl="0" indent="-457200">
              <a:buFont typeface="+mj-lt"/>
              <a:buAutoNum type="arabicPeriod"/>
            </a:pPr>
            <a:r>
              <a:rPr lang="en-US" sz="2800" dirty="0">
                <a:solidFill>
                  <a:schemeClr val="tx1"/>
                </a:solidFill>
              </a:rPr>
              <a:t>Provide a recommendation supporting the annexation and zone assignment to the City Council, or</a:t>
            </a:r>
          </a:p>
          <a:p>
            <a:pPr marL="457200" indent="-457200">
              <a:buFont typeface="+mj-lt"/>
              <a:buAutoNum type="arabicPeriod"/>
            </a:pPr>
            <a:endParaRPr lang="en-US" sz="2800" dirty="0">
              <a:solidFill>
                <a:schemeClr val="tx1"/>
              </a:solidFill>
            </a:endParaRPr>
          </a:p>
          <a:p>
            <a:pPr marL="457200" lvl="0" indent="-457200">
              <a:buFont typeface="+mj-lt"/>
              <a:buAutoNum type="arabicPeriod"/>
            </a:pPr>
            <a:r>
              <a:rPr lang="en-US" sz="2800" dirty="0">
                <a:solidFill>
                  <a:schemeClr val="tx1"/>
                </a:solidFill>
              </a:rPr>
              <a:t>Provide a recommendation to the City Council to deny the petition for annexation and zone assignment with reasons for the denial, or</a:t>
            </a:r>
          </a:p>
          <a:p>
            <a:pPr marL="457200" lvl="0" indent="-457200">
              <a:buFont typeface="+mj-lt"/>
              <a:buAutoNum type="arabicPeriod"/>
            </a:pPr>
            <a:endParaRPr lang="en-US" sz="2800" dirty="0">
              <a:solidFill>
                <a:schemeClr val="tx1"/>
              </a:solidFill>
            </a:endParaRPr>
          </a:p>
          <a:p>
            <a:pPr marL="457200" lvl="0" indent="-457200">
              <a:buFont typeface="+mj-lt"/>
              <a:buAutoNum type="arabicPeriod"/>
            </a:pPr>
            <a:r>
              <a:rPr lang="en-US" sz="2800" dirty="0">
                <a:solidFill>
                  <a:schemeClr val="tx1"/>
                </a:solidFill>
              </a:rPr>
              <a:t>Modify the findings, reasons, or conditions and provide a recommendation supporting the annexation and zone assignment to the City Council, or</a:t>
            </a:r>
          </a:p>
          <a:p>
            <a:pPr marL="457200" lvl="0" indent="-457200">
              <a:buFont typeface="+mj-lt"/>
              <a:buAutoNum type="arabicPeriod"/>
            </a:pPr>
            <a:endParaRPr lang="en-US" sz="2800" dirty="0">
              <a:solidFill>
                <a:schemeClr val="tx1"/>
              </a:solidFill>
            </a:endParaRPr>
          </a:p>
          <a:p>
            <a:pPr marL="457200" lvl="0" indent="-457200">
              <a:buFont typeface="+mj-lt"/>
              <a:buAutoNum type="arabicPeriod"/>
            </a:pPr>
            <a:endParaRPr lang="en-US" dirty="0"/>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50558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13</a:t>
            </a:fld>
            <a:endParaRPr lang="en-US" dirty="0"/>
          </a:p>
        </p:txBody>
      </p:sp>
    </p:spTree>
    <p:extLst>
      <p:ext uri="{BB962C8B-B14F-4D97-AF65-F5344CB8AC3E}">
        <p14:creationId xmlns:p14="http://schemas.microsoft.com/office/powerpoint/2010/main" val="185032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68450"/>
          </a:xfrm>
        </p:spPr>
        <p:txBody>
          <a:bodyPr/>
          <a:lstStyle/>
          <a:p>
            <a:r>
              <a:rPr lang="en-US" dirty="0"/>
              <a:t>Alternatives</a:t>
            </a:r>
          </a:p>
        </p:txBody>
      </p:sp>
      <p:sp>
        <p:nvSpPr>
          <p:cNvPr id="3" name="Content Placeholder 2"/>
          <p:cNvSpPr>
            <a:spLocks noGrp="1"/>
          </p:cNvSpPr>
          <p:nvPr>
            <p:ph idx="1"/>
          </p:nvPr>
        </p:nvSpPr>
        <p:spPr>
          <a:xfrm>
            <a:off x="457200" y="914400"/>
            <a:ext cx="8229600" cy="5334000"/>
          </a:xfrm>
        </p:spPr>
        <p:txBody>
          <a:bodyPr>
            <a:normAutofit/>
          </a:bodyPr>
          <a:lstStyle/>
          <a:p>
            <a:pPr marL="0" indent="0">
              <a:buNone/>
            </a:pPr>
            <a:endParaRPr lang="en-US" sz="2800" dirty="0">
              <a:solidFill>
                <a:schemeClr val="tx1"/>
              </a:solidFill>
            </a:endParaRPr>
          </a:p>
          <a:p>
            <a:pPr marL="457200" lvl="0" indent="-457200">
              <a:buFont typeface="+mj-lt"/>
              <a:buAutoNum type="arabicPeriod"/>
            </a:pPr>
            <a:endParaRPr lang="en-US" sz="2800" dirty="0">
              <a:solidFill>
                <a:schemeClr val="tx1"/>
              </a:solidFill>
            </a:endParaRPr>
          </a:p>
          <a:p>
            <a:pPr marL="514350" lvl="0" indent="-514350">
              <a:buFont typeface="+mj-lt"/>
              <a:buAutoNum type="arabicPeriod" startAt="4"/>
            </a:pPr>
            <a:r>
              <a:rPr lang="en-US" sz="2800" dirty="0">
                <a:solidFill>
                  <a:schemeClr val="tx1"/>
                </a:solidFill>
              </a:rPr>
              <a:t>Continue the Public Hearing to a date certain if more information is needed.</a:t>
            </a:r>
          </a:p>
          <a:p>
            <a:pPr marL="514350" lvl="0" indent="-514350">
              <a:buFont typeface="+mj-lt"/>
              <a:buAutoNum type="arabicPeriod" startAt="4"/>
            </a:pPr>
            <a:endParaRPr lang="en-US" sz="2800" dirty="0">
              <a:solidFill>
                <a:schemeClr val="tx1"/>
              </a:solidFill>
            </a:endParaRPr>
          </a:p>
          <a:p>
            <a:pPr marL="514350" lvl="0" indent="-514350">
              <a:buFont typeface="+mj-lt"/>
              <a:buAutoNum type="arabicPeriod" startAt="4"/>
            </a:pPr>
            <a:r>
              <a:rPr lang="en-US" sz="2800" dirty="0">
                <a:solidFill>
                  <a:schemeClr val="tx1"/>
                </a:solidFill>
              </a:rPr>
              <a:t>Close the public hearing and keep the written record open for a specified amount time continuing deliberations to a date certain</a:t>
            </a:r>
          </a:p>
          <a:p>
            <a:pPr marL="514350" lvl="0" indent="-514350">
              <a:buFont typeface="+mj-lt"/>
              <a:buAutoNum type="arabicPeriod" startAt="4"/>
            </a:pPr>
            <a:endParaRPr lang="en-US" sz="2800" dirty="0">
              <a:solidFill>
                <a:schemeClr val="tx1"/>
              </a:solidFill>
            </a:endParaRPr>
          </a:p>
          <a:p>
            <a:pPr marL="457200" lvl="0" indent="-457200">
              <a:buFont typeface="+mj-lt"/>
              <a:buAutoNum type="arabicPeriod" startAt="4"/>
            </a:pPr>
            <a:endParaRPr lang="en-US" dirty="0"/>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50558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14</a:t>
            </a:fld>
            <a:endParaRPr lang="en-US" dirty="0"/>
          </a:p>
        </p:txBody>
      </p:sp>
    </p:spTree>
    <p:extLst>
      <p:ext uri="{BB962C8B-B14F-4D97-AF65-F5344CB8AC3E}">
        <p14:creationId xmlns:p14="http://schemas.microsoft.com/office/powerpoint/2010/main" val="344508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Staff Recommendation</a:t>
            </a:r>
          </a:p>
        </p:txBody>
      </p:sp>
      <p:sp>
        <p:nvSpPr>
          <p:cNvPr id="3" name="Content Placeholder 2"/>
          <p:cNvSpPr>
            <a:spLocks noGrp="1"/>
          </p:cNvSpPr>
          <p:nvPr>
            <p:ph idx="1"/>
          </p:nvPr>
        </p:nvSpPr>
        <p:spPr>
          <a:xfrm>
            <a:off x="600722" y="1860550"/>
            <a:ext cx="7848600" cy="3244850"/>
          </a:xfrm>
        </p:spPr>
        <p:txBody>
          <a:bodyPr>
            <a:normAutofit/>
          </a:bodyPr>
          <a:lstStyle/>
          <a:p>
            <a:pPr marL="0" indent="0">
              <a:buNone/>
            </a:pPr>
            <a:endParaRPr lang="en-US" sz="3200" dirty="0">
              <a:solidFill>
                <a:schemeClr val="tx1"/>
              </a:solidFill>
            </a:endParaRPr>
          </a:p>
          <a:p>
            <a:pPr marL="0" indent="0">
              <a:buNone/>
            </a:pPr>
            <a:r>
              <a:rPr lang="en-US" sz="3200" dirty="0">
                <a:solidFill>
                  <a:schemeClr val="tx1"/>
                </a:solidFill>
              </a:rPr>
              <a:t>Close the public hearing and keep the written record open for a specified amount time continuing deliberations to a date certain</a:t>
            </a:r>
          </a:p>
          <a:p>
            <a:pPr marL="0" indent="0">
              <a:buNone/>
            </a:pPr>
            <a:endParaRPr lang="en-US" sz="3200" dirty="0">
              <a:solidFill>
                <a:schemeClr val="tx1"/>
              </a:solidFill>
            </a:endParaRPr>
          </a:p>
          <a:p>
            <a:pPr marL="0" indent="0">
              <a:buNone/>
            </a:pPr>
            <a:endParaRPr lang="en-US" sz="1600" dirty="0">
              <a:solidFill>
                <a:schemeClr val="tx1"/>
              </a:solidFill>
            </a:endParaRP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52844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15</a:t>
            </a:fld>
            <a:endParaRPr lang="en-US" dirty="0"/>
          </a:p>
        </p:txBody>
      </p:sp>
    </p:spTree>
    <p:extLst>
      <p:ext uri="{BB962C8B-B14F-4D97-AF65-F5344CB8AC3E}">
        <p14:creationId xmlns:p14="http://schemas.microsoft.com/office/powerpoint/2010/main" val="43929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Questions?</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1"/>
            <a:ext cx="4827235" cy="365124"/>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16</a:t>
            </a:fld>
            <a:endParaRPr lang="en-US" dirty="0"/>
          </a:p>
        </p:txBody>
      </p:sp>
      <p:pic>
        <p:nvPicPr>
          <p:cNvPr id="3" name="Picture 2">
            <a:extLst>
              <a:ext uri="{FF2B5EF4-FFF2-40B4-BE49-F238E27FC236}">
                <a16:creationId xmlns:a16="http://schemas.microsoft.com/office/drawing/2014/main" id="{F7A28DD0-12A4-427C-8184-3C3B29F53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41972"/>
            <a:ext cx="6620553" cy="4428157"/>
          </a:xfrm>
          <a:prstGeom prst="rect">
            <a:avLst/>
          </a:prstGeom>
        </p:spPr>
      </p:pic>
    </p:spTree>
    <p:extLst>
      <p:ext uri="{BB962C8B-B14F-4D97-AF65-F5344CB8AC3E}">
        <p14:creationId xmlns:p14="http://schemas.microsoft.com/office/powerpoint/2010/main" val="131391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9F21-FEE7-416D-9298-F82B2194522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90BB13D-1516-4081-B02C-8774C8515CB6}"/>
              </a:ext>
            </a:extLst>
          </p:cNvPr>
          <p:cNvSpPr>
            <a:spLocks noGrp="1"/>
          </p:cNvSpPr>
          <p:nvPr>
            <p:ph idx="1"/>
          </p:nvPr>
        </p:nvSpPr>
        <p:spPr>
          <a:xfrm>
            <a:off x="457200" y="2057400"/>
            <a:ext cx="8229600" cy="4068763"/>
          </a:xfrm>
        </p:spPr>
        <p:txBody>
          <a:bodyPr/>
          <a:lstStyle/>
          <a:p>
            <a:r>
              <a:rPr lang="en-US" sz="2400" b="1" dirty="0">
                <a:solidFill>
                  <a:schemeClr val="tx1"/>
                </a:solidFill>
              </a:rPr>
              <a:t>July 30</a:t>
            </a:r>
            <a:r>
              <a:rPr lang="en-US" sz="2400" b="1" baseline="30000" dirty="0">
                <a:solidFill>
                  <a:schemeClr val="tx1"/>
                </a:solidFill>
              </a:rPr>
              <a:t>th</a:t>
            </a:r>
            <a:r>
              <a:rPr lang="en-US" sz="2400" b="1" dirty="0">
                <a:solidFill>
                  <a:schemeClr val="tx1"/>
                </a:solidFill>
              </a:rPr>
              <a:t> </a:t>
            </a:r>
            <a:r>
              <a:rPr lang="en-US" sz="2400" dirty="0">
                <a:solidFill>
                  <a:schemeClr val="tx1"/>
                </a:solidFill>
              </a:rPr>
              <a:t>–Petition/Application received</a:t>
            </a:r>
          </a:p>
          <a:p>
            <a:r>
              <a:rPr lang="en-US" b="1" dirty="0">
                <a:solidFill>
                  <a:schemeClr val="tx1"/>
                </a:solidFill>
              </a:rPr>
              <a:t>Aug. 28</a:t>
            </a:r>
            <a:r>
              <a:rPr lang="en-US" b="1" baseline="30000" dirty="0">
                <a:solidFill>
                  <a:schemeClr val="tx1"/>
                </a:solidFill>
              </a:rPr>
              <a:t>th</a:t>
            </a:r>
            <a:r>
              <a:rPr lang="en-US" b="1" dirty="0">
                <a:solidFill>
                  <a:schemeClr val="tx1"/>
                </a:solidFill>
              </a:rPr>
              <a:t> </a:t>
            </a:r>
            <a:r>
              <a:rPr lang="en-US" sz="2400" dirty="0">
                <a:solidFill>
                  <a:schemeClr val="tx1"/>
                </a:solidFill>
              </a:rPr>
              <a:t>–Deemed complete effective July 30th</a:t>
            </a:r>
          </a:p>
          <a:p>
            <a:r>
              <a:rPr lang="en-US" sz="2400" b="1" dirty="0">
                <a:solidFill>
                  <a:schemeClr val="tx1"/>
                </a:solidFill>
              </a:rPr>
              <a:t>October 6</a:t>
            </a:r>
            <a:r>
              <a:rPr lang="en-US" sz="2400" b="1" baseline="30000" dirty="0">
                <a:solidFill>
                  <a:schemeClr val="tx1"/>
                </a:solidFill>
              </a:rPr>
              <a:t>th</a:t>
            </a:r>
            <a:r>
              <a:rPr lang="en-US" sz="2400" b="1" dirty="0">
                <a:solidFill>
                  <a:schemeClr val="tx1"/>
                </a:solidFill>
              </a:rPr>
              <a:t> </a:t>
            </a:r>
            <a:r>
              <a:rPr lang="en-US" sz="2400" dirty="0">
                <a:solidFill>
                  <a:schemeClr val="tx1"/>
                </a:solidFill>
              </a:rPr>
              <a:t>–DLCD Notice made</a:t>
            </a:r>
          </a:p>
          <a:p>
            <a:r>
              <a:rPr lang="en-US" b="1" dirty="0">
                <a:solidFill>
                  <a:schemeClr val="tx1"/>
                </a:solidFill>
              </a:rPr>
              <a:t>October 13</a:t>
            </a:r>
            <a:r>
              <a:rPr lang="en-US" b="1" baseline="30000" dirty="0">
                <a:solidFill>
                  <a:schemeClr val="tx1"/>
                </a:solidFill>
              </a:rPr>
              <a:t>th</a:t>
            </a:r>
            <a:r>
              <a:rPr lang="en-US" dirty="0">
                <a:solidFill>
                  <a:schemeClr val="tx1"/>
                </a:solidFill>
              </a:rPr>
              <a:t>-Property Owner notices mailed</a:t>
            </a:r>
            <a:endParaRPr lang="en-US" sz="2400" dirty="0">
              <a:solidFill>
                <a:schemeClr val="tx1"/>
              </a:solidFill>
            </a:endParaRPr>
          </a:p>
          <a:p>
            <a:r>
              <a:rPr lang="en-US" b="1" dirty="0">
                <a:solidFill>
                  <a:schemeClr val="tx1"/>
                </a:solidFill>
              </a:rPr>
              <a:t>October 28</a:t>
            </a:r>
            <a:r>
              <a:rPr lang="en-US" b="1" baseline="30000" dirty="0">
                <a:solidFill>
                  <a:schemeClr val="tx1"/>
                </a:solidFill>
              </a:rPr>
              <a:t>th</a:t>
            </a:r>
            <a:r>
              <a:rPr lang="en-US" dirty="0">
                <a:solidFill>
                  <a:schemeClr val="tx1"/>
                </a:solidFill>
              </a:rPr>
              <a:t>—Revision with new hearing date</a:t>
            </a:r>
          </a:p>
          <a:p>
            <a:r>
              <a:rPr lang="en-US" sz="2400" b="1" dirty="0">
                <a:solidFill>
                  <a:schemeClr val="tx1"/>
                </a:solidFill>
              </a:rPr>
              <a:t>November 10</a:t>
            </a:r>
            <a:r>
              <a:rPr lang="en-US" sz="2400" b="1" baseline="30000" dirty="0">
                <a:solidFill>
                  <a:schemeClr val="tx1"/>
                </a:solidFill>
              </a:rPr>
              <a:t>th</a:t>
            </a:r>
            <a:r>
              <a:rPr lang="en-US" sz="2400" b="1" dirty="0">
                <a:solidFill>
                  <a:schemeClr val="tx1"/>
                </a:solidFill>
              </a:rPr>
              <a:t> </a:t>
            </a:r>
            <a:r>
              <a:rPr lang="en-US" sz="2400" dirty="0">
                <a:solidFill>
                  <a:schemeClr val="tx1"/>
                </a:solidFill>
              </a:rPr>
              <a:t>--First evidentiary hearing (PC)</a:t>
            </a:r>
          </a:p>
          <a:p>
            <a:r>
              <a:rPr lang="en-US" dirty="0">
                <a:solidFill>
                  <a:schemeClr val="tx1"/>
                </a:solidFill>
              </a:rPr>
              <a:t>Final evidentiary hearing (CC) TBD</a:t>
            </a:r>
            <a:endParaRPr lang="en-US" dirty="0"/>
          </a:p>
        </p:txBody>
      </p:sp>
      <p:sp>
        <p:nvSpPr>
          <p:cNvPr id="4" name="Date Placeholder 3">
            <a:extLst>
              <a:ext uri="{FF2B5EF4-FFF2-40B4-BE49-F238E27FC236}">
                <a16:creationId xmlns:a16="http://schemas.microsoft.com/office/drawing/2014/main" id="{C870167F-6156-4161-967B-DCF74FDC86FC}"/>
              </a:ext>
            </a:extLst>
          </p:cNvPr>
          <p:cNvSpPr>
            <a:spLocks noGrp="1"/>
          </p:cNvSpPr>
          <p:nvPr>
            <p:ph type="dt" sz="half" idx="10"/>
          </p:nvPr>
        </p:nvSpPr>
        <p:spPr/>
        <p:txBody>
          <a:bodyPr/>
          <a:lstStyle/>
          <a:p>
            <a:r>
              <a:rPr lang="en-US" dirty="0"/>
              <a:t>11/10/20</a:t>
            </a:r>
          </a:p>
        </p:txBody>
      </p:sp>
      <p:sp>
        <p:nvSpPr>
          <p:cNvPr id="5" name="Footer Placeholder 4">
            <a:extLst>
              <a:ext uri="{FF2B5EF4-FFF2-40B4-BE49-F238E27FC236}">
                <a16:creationId xmlns:a16="http://schemas.microsoft.com/office/drawing/2014/main" id="{AEC04102-84AA-4E43-8109-F502E5836737}"/>
              </a:ext>
            </a:extLst>
          </p:cNvPr>
          <p:cNvSpPr>
            <a:spLocks noGrp="1"/>
          </p:cNvSpPr>
          <p:nvPr>
            <p:ph type="ftr" sz="quarter" idx="11"/>
          </p:nvPr>
        </p:nvSpPr>
        <p:spPr/>
        <p:txBody>
          <a:bodyPr/>
          <a:lstStyle/>
          <a:p>
            <a:r>
              <a:rPr lang="en-US" dirty="0"/>
              <a:t>Benedick Holdings LLC,– PC 20 22 ANN 01 &amp; PC 20 23 ZC 01</a:t>
            </a:r>
          </a:p>
        </p:txBody>
      </p:sp>
      <p:sp>
        <p:nvSpPr>
          <p:cNvPr id="6" name="Slide Number Placeholder 5">
            <a:extLst>
              <a:ext uri="{FF2B5EF4-FFF2-40B4-BE49-F238E27FC236}">
                <a16:creationId xmlns:a16="http://schemas.microsoft.com/office/drawing/2014/main" id="{34EC438B-B4A6-4EDF-A26C-567A338E8899}"/>
              </a:ext>
            </a:extLst>
          </p:cNvPr>
          <p:cNvSpPr>
            <a:spLocks noGrp="1"/>
          </p:cNvSpPr>
          <p:nvPr>
            <p:ph type="sldNum" sz="quarter" idx="12"/>
          </p:nvPr>
        </p:nvSpPr>
        <p:spPr/>
        <p:txBody>
          <a:bodyPr/>
          <a:lstStyle/>
          <a:p>
            <a:fld id="{401138D8-4E88-4E17-B3F2-B5273B985D7E}" type="slidenum">
              <a:rPr lang="en-US" smtClean="0"/>
              <a:t>2</a:t>
            </a:fld>
            <a:endParaRPr lang="en-US" dirty="0"/>
          </a:p>
        </p:txBody>
      </p:sp>
    </p:spTree>
    <p:extLst>
      <p:ext uri="{BB962C8B-B14F-4D97-AF65-F5344CB8AC3E}">
        <p14:creationId xmlns:p14="http://schemas.microsoft.com/office/powerpoint/2010/main" val="107937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93781"/>
            <a:ext cx="8229600" cy="1235075"/>
          </a:xfrm>
        </p:spPr>
        <p:txBody>
          <a:bodyPr/>
          <a:lstStyle/>
          <a:p>
            <a:r>
              <a:rPr lang="en-US" dirty="0"/>
              <a:t>Annexation Criteria</a:t>
            </a:r>
          </a:p>
        </p:txBody>
      </p:sp>
      <p:sp>
        <p:nvSpPr>
          <p:cNvPr id="3" name="Content Placeholder 2"/>
          <p:cNvSpPr>
            <a:spLocks noGrp="1"/>
          </p:cNvSpPr>
          <p:nvPr>
            <p:ph idx="1"/>
          </p:nvPr>
        </p:nvSpPr>
        <p:spPr>
          <a:xfrm>
            <a:off x="457200" y="1828800"/>
            <a:ext cx="8229600" cy="4527550"/>
          </a:xfrm>
        </p:spPr>
        <p:txBody>
          <a:bodyPr>
            <a:normAutofit fontScale="85000" lnSpcReduction="20000"/>
          </a:bodyPr>
          <a:lstStyle/>
          <a:p>
            <a:pPr marL="0" indent="0">
              <a:buNone/>
            </a:pPr>
            <a:r>
              <a:rPr lang="en-US" sz="2800" b="1" u="sng" dirty="0">
                <a:solidFill>
                  <a:schemeClr val="tx1"/>
                </a:solidFill>
              </a:rPr>
              <a:t>Oregon Revised Statutes:</a:t>
            </a:r>
            <a:endParaRPr lang="en-US" sz="2800" dirty="0">
              <a:solidFill>
                <a:schemeClr val="tx1"/>
              </a:solidFill>
            </a:endParaRPr>
          </a:p>
          <a:p>
            <a:pPr marL="0" indent="0">
              <a:buNone/>
            </a:pPr>
            <a:r>
              <a:rPr lang="en-US" sz="2800" dirty="0">
                <a:solidFill>
                  <a:schemeClr val="tx1"/>
                </a:solidFill>
              </a:rPr>
              <a:t>ORS 222.111, 222.120, 222.125, and 222.170(2)</a:t>
            </a:r>
          </a:p>
          <a:p>
            <a:pPr marL="0" indent="0">
              <a:buNone/>
            </a:pPr>
            <a:r>
              <a:rPr lang="en-US" sz="2800" dirty="0">
                <a:solidFill>
                  <a:schemeClr val="tx1"/>
                </a:solidFill>
              </a:rPr>
              <a:t> </a:t>
            </a:r>
          </a:p>
          <a:p>
            <a:pPr marL="0" indent="0">
              <a:buNone/>
            </a:pPr>
            <a:r>
              <a:rPr lang="en-US" sz="2800" b="1" u="sng" dirty="0">
                <a:solidFill>
                  <a:schemeClr val="tx1"/>
                </a:solidFill>
              </a:rPr>
              <a:t>Florence Realization 2020 Comprehensive Plan:</a:t>
            </a:r>
            <a:endParaRPr lang="en-US" sz="2800" dirty="0">
              <a:solidFill>
                <a:schemeClr val="tx1"/>
              </a:solidFill>
            </a:endParaRPr>
          </a:p>
          <a:p>
            <a:pPr marL="0" indent="0">
              <a:buNone/>
            </a:pPr>
            <a:r>
              <a:rPr lang="en-US" sz="2800" dirty="0">
                <a:solidFill>
                  <a:schemeClr val="tx1"/>
                </a:solidFill>
              </a:rPr>
              <a:t>1: Citizen Involvement, Policy 4</a:t>
            </a:r>
          </a:p>
          <a:p>
            <a:pPr marL="0" indent="0">
              <a:buNone/>
            </a:pPr>
            <a:r>
              <a:rPr lang="en-US" sz="2800" dirty="0">
                <a:solidFill>
                  <a:schemeClr val="tx1"/>
                </a:solidFill>
              </a:rPr>
              <a:t>2: Land Use, Policy 6; Residential Policies 2, 7, 8 &amp; 10; and Section on Residential Plan Designations</a:t>
            </a:r>
          </a:p>
          <a:p>
            <a:pPr marL="0" indent="0">
              <a:buNone/>
            </a:pPr>
            <a:r>
              <a:rPr lang="en-US" sz="2800" dirty="0">
                <a:solidFill>
                  <a:schemeClr val="tx1"/>
                </a:solidFill>
              </a:rPr>
              <a:t>8:   Parks, Recreation and Open Space; Parks and Recreation section, Policy 3</a:t>
            </a:r>
          </a:p>
          <a:p>
            <a:pPr marL="0" indent="0">
              <a:buNone/>
            </a:pPr>
            <a:r>
              <a:rPr lang="en-US" sz="2800" dirty="0">
                <a:solidFill>
                  <a:schemeClr val="tx1"/>
                </a:solidFill>
              </a:rPr>
              <a:t>14: Urbanization, Annexation Section Policies 1 -- 7</a:t>
            </a:r>
          </a:p>
          <a:p>
            <a:pPr marL="0" indent="0">
              <a:buNone/>
            </a:pPr>
            <a:r>
              <a:rPr lang="en-US" sz="2800" dirty="0">
                <a:solidFill>
                  <a:schemeClr val="tx1"/>
                </a:solidFill>
              </a:rPr>
              <a:t>17:  Coastal Shorelands: Ocean, Estuary and Lake Shorelands, Policies 11 &amp; 17 Prime Wildlife</a:t>
            </a:r>
          </a:p>
          <a:p>
            <a:endParaRPr lang="en-US" dirty="0"/>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4751035" cy="365125"/>
          </a:xfrm>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3</a:t>
            </a:fld>
            <a:endParaRPr lang="en-US" dirty="0"/>
          </a:p>
        </p:txBody>
      </p:sp>
    </p:spTree>
    <p:extLst>
      <p:ext uri="{BB962C8B-B14F-4D97-AF65-F5344CB8AC3E}">
        <p14:creationId xmlns:p14="http://schemas.microsoft.com/office/powerpoint/2010/main" val="22989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838200"/>
          </a:xfrm>
        </p:spPr>
        <p:txBody>
          <a:bodyPr/>
          <a:lstStyle/>
          <a:p>
            <a:r>
              <a:rPr lang="en-US" dirty="0"/>
              <a:t>Zone Assignment Criteria</a:t>
            </a:r>
          </a:p>
        </p:txBody>
      </p:sp>
      <p:sp>
        <p:nvSpPr>
          <p:cNvPr id="3" name="Content Placeholder 2"/>
          <p:cNvSpPr>
            <a:spLocks noGrp="1"/>
          </p:cNvSpPr>
          <p:nvPr>
            <p:ph idx="1"/>
          </p:nvPr>
        </p:nvSpPr>
        <p:spPr>
          <a:xfrm>
            <a:off x="228599" y="1066801"/>
            <a:ext cx="8876653" cy="5289549"/>
          </a:xfrm>
        </p:spPr>
        <p:txBody>
          <a:bodyPr>
            <a:normAutofit fontScale="92500" lnSpcReduction="10000"/>
          </a:bodyPr>
          <a:lstStyle/>
          <a:p>
            <a:pPr marL="0" indent="0">
              <a:buNone/>
            </a:pPr>
            <a:r>
              <a:rPr lang="en-US" sz="2800" b="1" u="sng" dirty="0">
                <a:solidFill>
                  <a:schemeClr val="tx1"/>
                </a:solidFill>
              </a:rPr>
              <a:t>Florence City Code, Title 10:</a:t>
            </a:r>
            <a:endParaRPr lang="en-US" sz="2800" dirty="0">
              <a:solidFill>
                <a:schemeClr val="tx1"/>
              </a:solidFill>
            </a:endParaRPr>
          </a:p>
          <a:p>
            <a:pPr marL="0" indent="0">
              <a:buNone/>
            </a:pPr>
            <a:r>
              <a:rPr lang="en-US" dirty="0">
                <a:solidFill>
                  <a:schemeClr val="tx1"/>
                </a:solidFill>
              </a:rPr>
              <a:t>1: Zoning Regulations, Sections 10-1-1-6-4, 10-1-2-3, &amp; 10-1-3</a:t>
            </a:r>
          </a:p>
          <a:p>
            <a:pPr marL="0" indent="0">
              <a:buNone/>
            </a:pPr>
            <a:r>
              <a:rPr lang="en-US" dirty="0">
                <a:solidFill>
                  <a:schemeClr val="tx1"/>
                </a:solidFill>
              </a:rPr>
              <a:t>10 – Residential Districts, Section 1</a:t>
            </a:r>
          </a:p>
          <a:p>
            <a:pPr marL="0" indent="0">
              <a:buNone/>
            </a:pPr>
            <a:r>
              <a:rPr lang="en-US" dirty="0">
                <a:solidFill>
                  <a:schemeClr val="tx1"/>
                </a:solidFill>
              </a:rPr>
              <a:t>19:  Estuary, Shorelands, and Beaches and Dunes; Sections 5—Administration &amp; 9-Prime Wildlife Overlay District</a:t>
            </a:r>
          </a:p>
          <a:p>
            <a:pPr marL="0" indent="0">
              <a:buNone/>
            </a:pPr>
            <a:r>
              <a:rPr lang="en-US" sz="800" dirty="0">
                <a:solidFill>
                  <a:schemeClr val="tx1"/>
                </a:solidFill>
              </a:rPr>
              <a:t> </a:t>
            </a:r>
          </a:p>
          <a:p>
            <a:pPr marL="0" indent="0">
              <a:buNone/>
            </a:pPr>
            <a:r>
              <a:rPr lang="en-US" sz="2800" b="1" u="sng" dirty="0">
                <a:solidFill>
                  <a:schemeClr val="tx1"/>
                </a:solidFill>
              </a:rPr>
              <a:t>Florence Realization 2020 Comprehensive Plan:</a:t>
            </a:r>
            <a:endParaRPr lang="en-US" sz="2800" dirty="0">
              <a:solidFill>
                <a:schemeClr val="tx1"/>
              </a:solidFill>
            </a:endParaRPr>
          </a:p>
          <a:p>
            <a:pPr marL="0" indent="0">
              <a:buNone/>
            </a:pPr>
            <a:r>
              <a:rPr lang="en-US" dirty="0">
                <a:solidFill>
                  <a:schemeClr val="tx1"/>
                </a:solidFill>
              </a:rPr>
              <a:t>1:   Citizen Involvement, Policy 4</a:t>
            </a:r>
          </a:p>
          <a:p>
            <a:pPr marL="0" indent="0">
              <a:buNone/>
            </a:pPr>
            <a:r>
              <a:rPr lang="en-US" dirty="0">
                <a:solidFill>
                  <a:schemeClr val="tx1"/>
                </a:solidFill>
              </a:rPr>
              <a:t>2: Land Use, Policy 6; Residential Policies 2, 7, 8 &amp; 10; and Section on Residential Plan Designations</a:t>
            </a:r>
          </a:p>
          <a:p>
            <a:pPr marL="0" indent="0">
              <a:buNone/>
            </a:pPr>
            <a:r>
              <a:rPr lang="en-US" dirty="0">
                <a:solidFill>
                  <a:schemeClr val="tx1"/>
                </a:solidFill>
              </a:rPr>
              <a:t>17: Coastal Shorelands: Ocean, Estuary and Lake Shorelands, Policies 11 &amp; 17 Prime Wildlife</a:t>
            </a:r>
          </a:p>
          <a:p>
            <a:pPr marL="0" indent="0">
              <a:buNone/>
            </a:pPr>
            <a:endParaRPr lang="en-US" sz="1100" b="1" u="sng" dirty="0">
              <a:solidFill>
                <a:schemeClr val="tx1"/>
              </a:solidFill>
            </a:endParaRPr>
          </a:p>
          <a:p>
            <a:pPr marL="0" indent="0">
              <a:buNone/>
            </a:pPr>
            <a:r>
              <a:rPr lang="en-US" b="1" u="sng" dirty="0">
                <a:solidFill>
                  <a:schemeClr val="tx1"/>
                </a:solidFill>
              </a:rPr>
              <a:t>Oregon Land Use Planning Goals:</a:t>
            </a:r>
          </a:p>
          <a:p>
            <a:pPr marL="0" indent="0">
              <a:buNone/>
            </a:pPr>
            <a:r>
              <a:rPr lang="en-US" dirty="0">
                <a:solidFill>
                  <a:schemeClr val="tx1"/>
                </a:solidFill>
              </a:rPr>
              <a:t>Goal 10 Housing</a:t>
            </a:r>
          </a:p>
          <a:p>
            <a:pPr marL="0" indent="0">
              <a:buNone/>
            </a:pPr>
            <a:endParaRPr lang="en-US" dirty="0">
              <a:solidFill>
                <a:schemeClr val="tx1"/>
              </a:solidFill>
            </a:endParaRPr>
          </a:p>
          <a:p>
            <a:pPr marL="0" indent="0">
              <a:buNone/>
            </a:pPr>
            <a:endParaRPr lang="en-US" dirty="0">
              <a:solidFill>
                <a:schemeClr val="tx1"/>
              </a:solidFill>
            </a:endParaRP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4903435" cy="365125"/>
          </a:xfrm>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4</a:t>
            </a:fld>
            <a:endParaRPr lang="en-US" dirty="0"/>
          </a:p>
        </p:txBody>
      </p:sp>
    </p:spTree>
    <p:extLst>
      <p:ext uri="{BB962C8B-B14F-4D97-AF65-F5344CB8AC3E}">
        <p14:creationId xmlns:p14="http://schemas.microsoft.com/office/powerpoint/2010/main" val="28504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Aerial of Annexation Area</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85800" y="6400800"/>
            <a:ext cx="3200400" cy="365125"/>
          </a:xfrm>
        </p:spPr>
        <p:txBody>
          <a:bodyPr/>
          <a:lstStyle/>
          <a:p>
            <a:r>
              <a:rPr lang="en-US" dirty="0"/>
              <a:t>Benedick Holdings LLC,– PC 20 22 ANN 01 &amp; PC 20 23 ZC 01</a:t>
            </a:r>
          </a:p>
        </p:txBody>
      </p:sp>
      <p:sp>
        <p:nvSpPr>
          <p:cNvPr id="6" name="Slide Number Placeholder 5"/>
          <p:cNvSpPr>
            <a:spLocks noGrp="1"/>
          </p:cNvSpPr>
          <p:nvPr>
            <p:ph type="sldNum" sz="quarter" idx="12"/>
          </p:nvPr>
        </p:nvSpPr>
        <p:spPr/>
        <p:txBody>
          <a:bodyPr/>
          <a:lstStyle/>
          <a:p>
            <a:fld id="{401138D8-4E88-4E17-B3F2-B5273B985D7E}" type="slidenum">
              <a:rPr lang="en-US" smtClean="0"/>
              <a:t>5</a:t>
            </a:fld>
            <a:endParaRPr lang="en-US" dirty="0"/>
          </a:p>
        </p:txBody>
      </p:sp>
      <p:pic>
        <p:nvPicPr>
          <p:cNvPr id="10" name="Picture 9">
            <a:extLst>
              <a:ext uri="{FF2B5EF4-FFF2-40B4-BE49-F238E27FC236}">
                <a16:creationId xmlns:a16="http://schemas.microsoft.com/office/drawing/2014/main" id="{E2DE717A-83EA-47B1-848C-98C9BAD22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41972"/>
            <a:ext cx="6620553" cy="4428157"/>
          </a:xfrm>
          <a:prstGeom prst="rect">
            <a:avLst/>
          </a:prstGeom>
        </p:spPr>
      </p:pic>
    </p:spTree>
    <p:extLst>
      <p:ext uri="{BB962C8B-B14F-4D97-AF65-F5344CB8AC3E}">
        <p14:creationId xmlns:p14="http://schemas.microsoft.com/office/powerpoint/2010/main" val="409641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720"/>
            <a:ext cx="8229600" cy="838200"/>
          </a:xfrm>
        </p:spPr>
        <p:txBody>
          <a:bodyPr/>
          <a:lstStyle/>
          <a:p>
            <a:r>
              <a:rPr lang="en-US" sz="5000" dirty="0"/>
              <a:t>Annexation Request</a:t>
            </a:r>
          </a:p>
        </p:txBody>
      </p:sp>
      <p:sp>
        <p:nvSpPr>
          <p:cNvPr id="3" name="Content Placeholder 2"/>
          <p:cNvSpPr>
            <a:spLocks noGrp="1"/>
          </p:cNvSpPr>
          <p:nvPr>
            <p:ph idx="1"/>
          </p:nvPr>
        </p:nvSpPr>
        <p:spPr/>
        <p:txBody>
          <a:bodyPr anchor="ctr">
            <a:normAutofit/>
          </a:bodyPr>
          <a:lstStyle/>
          <a:p>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r>
              <a:rPr lang="en-US" dirty="0">
                <a:solidFill>
                  <a:prstClr val="black">
                    <a:lumMod val="65000"/>
                    <a:lumOff val="35000"/>
                  </a:prstClr>
                </a:solidFill>
              </a:rPr>
              <a:t>11/10/20</a:t>
            </a:r>
          </a:p>
        </p:txBody>
      </p:sp>
      <p:sp>
        <p:nvSpPr>
          <p:cNvPr id="5" name="Footer Placeholder 4"/>
          <p:cNvSpPr>
            <a:spLocks noGrp="1"/>
          </p:cNvSpPr>
          <p:nvPr>
            <p:ph type="ftr" sz="quarter" idx="11"/>
          </p:nvPr>
        </p:nvSpPr>
        <p:spPr>
          <a:xfrm>
            <a:off x="659164" y="6356350"/>
            <a:ext cx="48272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solidFill>
                  <a:prstClr val="black">
                    <a:lumMod val="65000"/>
                    <a:lumOff val="35000"/>
                  </a:prstClr>
                </a:solidFill>
              </a:rPr>
              <a:pPr/>
              <a:t>6</a:t>
            </a:fld>
            <a:endParaRPr lang="en-US" dirty="0">
              <a:solidFill>
                <a:prstClr val="black">
                  <a:lumMod val="65000"/>
                  <a:lumOff val="35000"/>
                </a:prstClr>
              </a:solidFill>
            </a:endParaRPr>
          </a:p>
        </p:txBody>
      </p:sp>
      <p:pic>
        <p:nvPicPr>
          <p:cNvPr id="8" name="Picture 7">
            <a:extLst>
              <a:ext uri="{FF2B5EF4-FFF2-40B4-BE49-F238E27FC236}">
                <a16:creationId xmlns:a16="http://schemas.microsoft.com/office/drawing/2014/main" id="{772D9D59-B4A1-48F2-B9CC-58ED46B08F5E}"/>
              </a:ext>
            </a:extLst>
          </p:cNvPr>
          <p:cNvPicPr>
            <a:picLocks noChangeAspect="1"/>
          </p:cNvPicPr>
          <p:nvPr/>
        </p:nvPicPr>
        <p:blipFill>
          <a:blip r:embed="rId3"/>
          <a:stretch>
            <a:fillRect/>
          </a:stretch>
        </p:blipFill>
        <p:spPr>
          <a:xfrm>
            <a:off x="745664" y="1370013"/>
            <a:ext cx="5864410" cy="4435382"/>
          </a:xfrm>
          <a:prstGeom prst="rect">
            <a:avLst/>
          </a:prstGeom>
          <a:ln w="15875">
            <a:solidFill>
              <a:schemeClr val="tx1"/>
            </a:solidFill>
          </a:ln>
        </p:spPr>
      </p:pic>
      <p:pic>
        <p:nvPicPr>
          <p:cNvPr id="12" name="Picture 11">
            <a:extLst>
              <a:ext uri="{FF2B5EF4-FFF2-40B4-BE49-F238E27FC236}">
                <a16:creationId xmlns:a16="http://schemas.microsoft.com/office/drawing/2014/main" id="{F356D2B2-8146-4B78-A78B-443FDFED6C01}"/>
              </a:ext>
            </a:extLst>
          </p:cNvPr>
          <p:cNvPicPr>
            <a:picLocks noChangeAspect="1"/>
          </p:cNvPicPr>
          <p:nvPr/>
        </p:nvPicPr>
        <p:blipFill>
          <a:blip r:embed="rId4"/>
          <a:stretch>
            <a:fillRect/>
          </a:stretch>
        </p:blipFill>
        <p:spPr>
          <a:xfrm>
            <a:off x="5288248" y="3828944"/>
            <a:ext cx="3255030" cy="1976671"/>
          </a:xfrm>
          <a:prstGeom prst="rect">
            <a:avLst/>
          </a:prstGeom>
          <a:ln w="19050">
            <a:solidFill>
              <a:schemeClr val="tx1"/>
            </a:solidFill>
          </a:ln>
        </p:spPr>
      </p:pic>
    </p:spTree>
    <p:extLst>
      <p:ext uri="{BB962C8B-B14F-4D97-AF65-F5344CB8AC3E}">
        <p14:creationId xmlns:p14="http://schemas.microsoft.com/office/powerpoint/2010/main" val="46883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359"/>
            <a:ext cx="8285205" cy="914400"/>
          </a:xfrm>
        </p:spPr>
        <p:txBody>
          <a:bodyPr/>
          <a:lstStyle/>
          <a:p>
            <a:r>
              <a:rPr lang="en-US" sz="4800" dirty="0"/>
              <a:t>Proposed Zoning Assignment</a:t>
            </a:r>
          </a:p>
        </p:txBody>
      </p:sp>
      <p:sp>
        <p:nvSpPr>
          <p:cNvPr id="3" name="Content Placeholder 2"/>
          <p:cNvSpPr>
            <a:spLocks noGrp="1"/>
          </p:cNvSpPr>
          <p:nvPr>
            <p:ph sz="half" idx="2"/>
          </p:nvPr>
        </p:nvSpPr>
        <p:spPr>
          <a:xfrm>
            <a:off x="457200" y="5568891"/>
            <a:ext cx="4282229" cy="831909"/>
          </a:xfrm>
        </p:spPr>
        <p:txBody>
          <a:bodyPr>
            <a:noAutofit/>
          </a:bodyPr>
          <a:lstStyle/>
          <a:p>
            <a:pPr marL="0" indent="0">
              <a:buNone/>
            </a:pPr>
            <a:r>
              <a:rPr lang="en-US" sz="2800" u="sng" dirty="0">
                <a:solidFill>
                  <a:schemeClr val="tx1"/>
                </a:solidFill>
              </a:rPr>
              <a:t>Low Density Residential</a:t>
            </a:r>
            <a:endParaRPr lang="en-US" sz="2800" dirty="0">
              <a:solidFill>
                <a:schemeClr val="tx1"/>
              </a:solidFill>
            </a:endParaRP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74405" y="6356350"/>
            <a:ext cx="481199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7</a:t>
            </a:fld>
            <a:endParaRPr lang="en-US" dirty="0"/>
          </a:p>
        </p:txBody>
      </p:sp>
      <p:pic>
        <p:nvPicPr>
          <p:cNvPr id="9" name="Picture 8">
            <a:extLst>
              <a:ext uri="{FF2B5EF4-FFF2-40B4-BE49-F238E27FC236}">
                <a16:creationId xmlns:a16="http://schemas.microsoft.com/office/drawing/2014/main" id="{05C006FD-9708-4FE4-AF9C-14386EA45601}"/>
              </a:ext>
            </a:extLst>
          </p:cNvPr>
          <p:cNvPicPr>
            <a:picLocks noChangeAspect="1"/>
          </p:cNvPicPr>
          <p:nvPr/>
        </p:nvPicPr>
        <p:blipFill>
          <a:blip r:embed="rId3"/>
          <a:stretch>
            <a:fillRect/>
          </a:stretch>
        </p:blipFill>
        <p:spPr>
          <a:xfrm>
            <a:off x="457200" y="1625841"/>
            <a:ext cx="4282229" cy="3622375"/>
          </a:xfrm>
          <a:prstGeom prst="rect">
            <a:avLst/>
          </a:prstGeom>
          <a:ln w="19050">
            <a:solidFill>
              <a:schemeClr val="tx1"/>
            </a:solidFill>
          </a:ln>
        </p:spPr>
      </p:pic>
      <p:pic>
        <p:nvPicPr>
          <p:cNvPr id="11" name="Picture 10">
            <a:extLst>
              <a:ext uri="{FF2B5EF4-FFF2-40B4-BE49-F238E27FC236}">
                <a16:creationId xmlns:a16="http://schemas.microsoft.com/office/drawing/2014/main" id="{DA23F68E-9D84-46BD-B579-CD3E8E755C7C}"/>
              </a:ext>
            </a:extLst>
          </p:cNvPr>
          <p:cNvPicPr>
            <a:picLocks noChangeAspect="1"/>
          </p:cNvPicPr>
          <p:nvPr/>
        </p:nvPicPr>
        <p:blipFill>
          <a:blip r:embed="rId4"/>
          <a:stretch>
            <a:fillRect/>
          </a:stretch>
        </p:blipFill>
        <p:spPr>
          <a:xfrm>
            <a:off x="5242931" y="1787584"/>
            <a:ext cx="3423274" cy="3282832"/>
          </a:xfrm>
          <a:prstGeom prst="rect">
            <a:avLst/>
          </a:prstGeom>
          <a:ln w="19050">
            <a:solidFill>
              <a:schemeClr val="tx1"/>
            </a:solidFill>
          </a:ln>
        </p:spPr>
      </p:pic>
      <p:sp>
        <p:nvSpPr>
          <p:cNvPr id="14" name="Content Placeholder 2">
            <a:extLst>
              <a:ext uri="{FF2B5EF4-FFF2-40B4-BE49-F238E27FC236}">
                <a16:creationId xmlns:a16="http://schemas.microsoft.com/office/drawing/2014/main" id="{8520D25B-EE70-4B8E-8F75-3F80595DF2A4}"/>
              </a:ext>
            </a:extLst>
          </p:cNvPr>
          <p:cNvSpPr txBox="1">
            <a:spLocks/>
          </p:cNvSpPr>
          <p:nvPr/>
        </p:nvSpPr>
        <p:spPr>
          <a:xfrm>
            <a:off x="5142853" y="5523224"/>
            <a:ext cx="3962400" cy="831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800" u="sng" dirty="0">
                <a:solidFill>
                  <a:schemeClr val="tx1"/>
                </a:solidFill>
              </a:rPr>
              <a:t>Prime Wildlife Overlay</a:t>
            </a:r>
            <a:endParaRPr lang="en-US" sz="2800" dirty="0">
              <a:solidFill>
                <a:schemeClr val="tx1"/>
              </a:solidFill>
            </a:endParaRPr>
          </a:p>
        </p:txBody>
      </p:sp>
    </p:spTree>
    <p:extLst>
      <p:ext uri="{BB962C8B-B14F-4D97-AF65-F5344CB8AC3E}">
        <p14:creationId xmlns:p14="http://schemas.microsoft.com/office/powerpoint/2010/main" val="427939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71" y="224118"/>
            <a:ext cx="8229600" cy="1447800"/>
          </a:xfrm>
        </p:spPr>
        <p:txBody>
          <a:bodyPr/>
          <a:lstStyle/>
          <a:p>
            <a:r>
              <a:rPr lang="en-US" dirty="0"/>
              <a:t>Public Comments</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50558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8</a:t>
            </a:fld>
            <a:endParaRPr lang="en-US" dirty="0"/>
          </a:p>
        </p:txBody>
      </p:sp>
      <p:sp>
        <p:nvSpPr>
          <p:cNvPr id="3" name="Content Placeholder 2"/>
          <p:cNvSpPr>
            <a:spLocks noGrp="1"/>
          </p:cNvSpPr>
          <p:nvPr>
            <p:ph idx="1"/>
          </p:nvPr>
        </p:nvSpPr>
        <p:spPr>
          <a:xfrm>
            <a:off x="495300" y="1981200"/>
            <a:ext cx="8153400" cy="4191000"/>
          </a:xfrm>
        </p:spPr>
        <p:txBody>
          <a:bodyPr>
            <a:normAutofit/>
          </a:bodyPr>
          <a:lstStyle/>
          <a:p>
            <a:r>
              <a:rPr lang="en-US" sz="2800" dirty="0">
                <a:solidFill>
                  <a:schemeClr val="tx1"/>
                </a:solidFill>
              </a:rPr>
              <a:t>Multiple, Exhibits K1-77, concerns include:</a:t>
            </a:r>
          </a:p>
          <a:p>
            <a:pPr lvl="1"/>
            <a:r>
              <a:rPr lang="en-US" sz="2800" dirty="0">
                <a:solidFill>
                  <a:schemeClr val="tx1"/>
                </a:solidFill>
              </a:rPr>
              <a:t>Wetland Areas</a:t>
            </a:r>
          </a:p>
          <a:p>
            <a:pPr lvl="1"/>
            <a:r>
              <a:rPr lang="en-US" sz="2800" dirty="0">
                <a:solidFill>
                  <a:schemeClr val="tx1"/>
                </a:solidFill>
              </a:rPr>
              <a:t>Flooding</a:t>
            </a:r>
          </a:p>
          <a:p>
            <a:pPr lvl="1"/>
            <a:r>
              <a:rPr lang="en-US" sz="2800" dirty="0">
                <a:solidFill>
                  <a:schemeClr val="tx1"/>
                </a:solidFill>
              </a:rPr>
              <a:t>Habitat</a:t>
            </a:r>
          </a:p>
          <a:p>
            <a:pPr lvl="1"/>
            <a:r>
              <a:rPr lang="en-US" sz="2800" dirty="0">
                <a:solidFill>
                  <a:schemeClr val="tx1"/>
                </a:solidFill>
              </a:rPr>
              <a:t>Stormwater Drainage</a:t>
            </a:r>
          </a:p>
          <a:p>
            <a:pPr lvl="1"/>
            <a:r>
              <a:rPr lang="en-US" sz="2800" dirty="0">
                <a:solidFill>
                  <a:schemeClr val="tx1"/>
                </a:solidFill>
              </a:rPr>
              <a:t>Additional Traffic on Roads</a:t>
            </a:r>
          </a:p>
          <a:p>
            <a:pPr lvl="1"/>
            <a:r>
              <a:rPr lang="en-US" sz="2800" dirty="0">
                <a:solidFill>
                  <a:schemeClr val="tx1"/>
                </a:solidFill>
              </a:rPr>
              <a:t>Lack of Pedestrian Facilities</a:t>
            </a:r>
          </a:p>
          <a:p>
            <a:pPr marL="0" indent="0">
              <a:buNone/>
            </a:pPr>
            <a:endParaRPr lang="en-US" sz="2800" dirty="0">
              <a:solidFill>
                <a:schemeClr val="tx1"/>
              </a:solidFill>
            </a:endParaRPr>
          </a:p>
        </p:txBody>
      </p:sp>
    </p:spTree>
    <p:extLst>
      <p:ext uri="{BB962C8B-B14F-4D97-AF65-F5344CB8AC3E}">
        <p14:creationId xmlns:p14="http://schemas.microsoft.com/office/powerpoint/2010/main" val="39206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71" y="224118"/>
            <a:ext cx="8229600" cy="1147482"/>
          </a:xfrm>
        </p:spPr>
        <p:txBody>
          <a:bodyPr/>
          <a:lstStyle/>
          <a:p>
            <a:r>
              <a:rPr lang="en-US" dirty="0"/>
              <a:t>Referral Comments</a:t>
            </a:r>
          </a:p>
        </p:txBody>
      </p:sp>
      <p:sp>
        <p:nvSpPr>
          <p:cNvPr id="4" name="Date Placeholder 3"/>
          <p:cNvSpPr>
            <a:spLocks noGrp="1"/>
          </p:cNvSpPr>
          <p:nvPr>
            <p:ph type="dt" sz="half" idx="10"/>
          </p:nvPr>
        </p:nvSpPr>
        <p:spPr/>
        <p:txBody>
          <a:bodyPr/>
          <a:lstStyle/>
          <a:p>
            <a:r>
              <a:rPr lang="en-US" dirty="0"/>
              <a:t>11/10/20</a:t>
            </a:r>
          </a:p>
        </p:txBody>
      </p:sp>
      <p:sp>
        <p:nvSpPr>
          <p:cNvPr id="5" name="Footer Placeholder 4"/>
          <p:cNvSpPr>
            <a:spLocks noGrp="1"/>
          </p:cNvSpPr>
          <p:nvPr>
            <p:ph type="ftr" sz="quarter" idx="11"/>
          </p:nvPr>
        </p:nvSpPr>
        <p:spPr>
          <a:xfrm>
            <a:off x="659165" y="6356350"/>
            <a:ext cx="4674835" cy="365125"/>
          </a:xfrm>
        </p:spPr>
        <p:txBody>
          <a:bodyPr/>
          <a:lstStyle/>
          <a:p>
            <a:r>
              <a:rPr lang="en-US" dirty="0"/>
              <a:t>Benedick Holdings LLC,– PC 20 22 ANN 01 &amp; PC 20 23 ZC 01</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469539" y="6356350"/>
            <a:ext cx="561975" cy="365125"/>
          </a:xfrm>
        </p:spPr>
        <p:txBody>
          <a:bodyPr/>
          <a:lstStyle/>
          <a:p>
            <a:fld id="{401138D8-4E88-4E17-B3F2-B5273B985D7E}" type="slidenum">
              <a:rPr lang="en-US" smtClean="0"/>
              <a:t>9</a:t>
            </a:fld>
            <a:endParaRPr lang="en-US" dirty="0"/>
          </a:p>
        </p:txBody>
      </p:sp>
      <p:sp>
        <p:nvSpPr>
          <p:cNvPr id="3" name="Content Placeholder 2"/>
          <p:cNvSpPr>
            <a:spLocks noGrp="1"/>
          </p:cNvSpPr>
          <p:nvPr>
            <p:ph idx="1"/>
          </p:nvPr>
        </p:nvSpPr>
        <p:spPr>
          <a:xfrm>
            <a:off x="495300" y="1524000"/>
            <a:ext cx="8153400" cy="4343400"/>
          </a:xfrm>
        </p:spPr>
        <p:txBody>
          <a:bodyPr>
            <a:normAutofit/>
          </a:bodyPr>
          <a:lstStyle/>
          <a:p>
            <a:pPr marL="0" indent="0">
              <a:buNone/>
            </a:pPr>
            <a:r>
              <a:rPr lang="en-US" sz="2800" b="1" dirty="0">
                <a:solidFill>
                  <a:schemeClr val="tx1"/>
                </a:solidFill>
              </a:rPr>
              <a:t>Exhibits L 1-5:</a:t>
            </a:r>
          </a:p>
          <a:p>
            <a:r>
              <a:rPr lang="en-US" sz="2800" u="sng" dirty="0">
                <a:solidFill>
                  <a:schemeClr val="tx1"/>
                </a:solidFill>
              </a:rPr>
              <a:t>Public Works Dept.:</a:t>
            </a:r>
          </a:p>
          <a:p>
            <a:pPr lvl="1"/>
            <a:r>
              <a:rPr lang="en-US" sz="2400" u="sng" dirty="0">
                <a:solidFill>
                  <a:schemeClr val="tx1"/>
                </a:solidFill>
              </a:rPr>
              <a:t>.555 mgd excess sewer capacity</a:t>
            </a:r>
          </a:p>
          <a:p>
            <a:pPr lvl="1"/>
            <a:r>
              <a:rPr lang="en-US" sz="2400" u="sng" dirty="0">
                <a:solidFill>
                  <a:schemeClr val="tx1"/>
                </a:solidFill>
              </a:rPr>
              <a:t>Oceana classification and jurisdictional transfer</a:t>
            </a:r>
          </a:p>
          <a:p>
            <a:pPr lvl="1"/>
            <a:r>
              <a:rPr lang="en-US" sz="2400" u="sng" dirty="0">
                <a:solidFill>
                  <a:schemeClr val="tx1"/>
                </a:solidFill>
              </a:rPr>
              <a:t>Groundwater considerations</a:t>
            </a:r>
          </a:p>
          <a:p>
            <a:pPr lvl="1"/>
            <a:r>
              <a:rPr lang="en-US" sz="2400" u="sng" dirty="0">
                <a:solidFill>
                  <a:schemeClr val="tx1"/>
                </a:solidFill>
              </a:rPr>
              <a:t>Water to be provided by Heceta Water PUD</a:t>
            </a:r>
          </a:p>
          <a:p>
            <a:endParaRPr lang="en-US" sz="1000" dirty="0">
              <a:solidFill>
                <a:schemeClr val="tx1"/>
              </a:solidFill>
            </a:endParaRPr>
          </a:p>
          <a:p>
            <a:r>
              <a:rPr lang="en-US" sz="2800" u="sng" dirty="0">
                <a:solidFill>
                  <a:schemeClr val="tx1"/>
                </a:solidFill>
              </a:rPr>
              <a:t>Police Dept.:</a:t>
            </a:r>
          </a:p>
          <a:p>
            <a:pPr lvl="1"/>
            <a:r>
              <a:rPr lang="en-US" sz="2400" dirty="0">
                <a:solidFill>
                  <a:schemeClr val="tx1"/>
                </a:solidFill>
              </a:rPr>
              <a:t>Has capacity to expand police response from current emergency response levels. </a:t>
            </a:r>
          </a:p>
          <a:p>
            <a:pPr marL="0" indent="0">
              <a:buNone/>
            </a:pPr>
            <a:endParaRPr lang="en-US" sz="2800" b="1" dirty="0">
              <a:solidFill>
                <a:schemeClr val="tx1"/>
              </a:solidFill>
            </a:endParaRPr>
          </a:p>
        </p:txBody>
      </p:sp>
    </p:spTree>
    <p:extLst>
      <p:ext uri="{BB962C8B-B14F-4D97-AF65-F5344CB8AC3E}">
        <p14:creationId xmlns:p14="http://schemas.microsoft.com/office/powerpoint/2010/main" val="1671069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3625</TotalTime>
  <Words>1339</Words>
  <Application>Microsoft Office PowerPoint</Application>
  <PresentationFormat>On-screen Show (4:3)</PresentationFormat>
  <Paragraphs>179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Courier New</vt:lpstr>
      <vt:lpstr>Palatino Linotype</vt:lpstr>
      <vt:lpstr>Executive</vt:lpstr>
      <vt:lpstr>Benedick Holdings, LLC Annexation and Zone Assignment   </vt:lpstr>
      <vt:lpstr>Introduction</vt:lpstr>
      <vt:lpstr>Annexation Criteria</vt:lpstr>
      <vt:lpstr>Zone Assignment Criteria</vt:lpstr>
      <vt:lpstr>Aerial of Annexation Area</vt:lpstr>
      <vt:lpstr>Annexation Request</vt:lpstr>
      <vt:lpstr>Proposed Zoning Assignment</vt:lpstr>
      <vt:lpstr>Public Comments</vt:lpstr>
      <vt:lpstr>Referral Comments</vt:lpstr>
      <vt:lpstr>Referral Comments</vt:lpstr>
      <vt:lpstr>Utilities &amp; Access</vt:lpstr>
      <vt:lpstr>Consents</vt:lpstr>
      <vt:lpstr>Alternatives</vt:lpstr>
      <vt:lpstr>Alternatives</vt:lpstr>
      <vt:lpstr>Staff Recommendation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ODOT Temporary Trailer</dc:title>
  <dc:creator>Glen Southerland</dc:creator>
  <cp:lastModifiedBy>Wendy Farley-Campbell</cp:lastModifiedBy>
  <cp:revision>168</cp:revision>
  <cp:lastPrinted>2016-09-28T01:41:36Z</cp:lastPrinted>
  <dcterms:created xsi:type="dcterms:W3CDTF">2014-04-07T18:43:51Z</dcterms:created>
  <dcterms:modified xsi:type="dcterms:W3CDTF">2020-11-11T00:46:23Z</dcterms:modified>
</cp:coreProperties>
</file>