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32"/>
  </p:notesMasterIdLst>
  <p:handoutMasterIdLst>
    <p:handoutMasterId r:id="rId33"/>
  </p:handoutMasterIdLst>
  <p:sldIdLst>
    <p:sldId id="256" r:id="rId3"/>
    <p:sldId id="270" r:id="rId4"/>
    <p:sldId id="331" r:id="rId5"/>
    <p:sldId id="332" r:id="rId6"/>
    <p:sldId id="279" r:id="rId7"/>
    <p:sldId id="289" r:id="rId8"/>
    <p:sldId id="312" r:id="rId9"/>
    <p:sldId id="322" r:id="rId10"/>
    <p:sldId id="313" r:id="rId11"/>
    <p:sldId id="323" r:id="rId12"/>
    <p:sldId id="324" r:id="rId13"/>
    <p:sldId id="325" r:id="rId14"/>
    <p:sldId id="326" r:id="rId15"/>
    <p:sldId id="327" r:id="rId16"/>
    <p:sldId id="321" r:id="rId17"/>
    <p:sldId id="317" r:id="rId18"/>
    <p:sldId id="314" r:id="rId19"/>
    <p:sldId id="271" r:id="rId20"/>
    <p:sldId id="328" r:id="rId21"/>
    <p:sldId id="316" r:id="rId22"/>
    <p:sldId id="330" r:id="rId23"/>
    <p:sldId id="315" r:id="rId24"/>
    <p:sldId id="329" r:id="rId25"/>
    <p:sldId id="333" r:id="rId26"/>
    <p:sldId id="334" r:id="rId27"/>
    <p:sldId id="308" r:id="rId28"/>
    <p:sldId id="281" r:id="rId29"/>
    <p:sldId id="264" r:id="rId30"/>
    <p:sldId id="265" r:id="rId3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CCFD"/>
    <a:srgbClr val="C2750E"/>
    <a:srgbClr val="01F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80296" autoAdjust="0"/>
  </p:normalViewPr>
  <p:slideViewPr>
    <p:cSldViewPr>
      <p:cViewPr varScale="1">
        <p:scale>
          <a:sx n="92" d="100"/>
          <a:sy n="92" d="100"/>
        </p:scale>
        <p:origin x="2022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82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6CE3D0D0-DE95-4887-BA7C-6C0023EC3B28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23C7A9B3-5621-4F76-9A93-A6B91CBBA8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73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7DDC90C3-7B29-4F0C-B2EE-8F2E33981DDF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C92074C8-8A8F-444A-90FD-3AFE8EFD57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25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856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860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856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53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10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05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523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71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083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Exhibit 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074C8-8A8F-444A-90FD-3AFE8EFD57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609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Exhibit 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074C8-8A8F-444A-90FD-3AFE8EFD57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39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412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68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54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62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24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192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796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438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412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938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276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385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074C8-8A8F-444A-90FD-3AFE8EFD57B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79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3/2/2015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E2E0EEB-857B-41F7-B2D3-0574BCF10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Pine Street at 32</a:t>
            </a:r>
            <a:r>
              <a:rPr lang="en-US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nd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 Street Vacation – PC 19 01 VAC 01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3/2/2015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Ron’s Oil Alley Vacation - CC 15 01 VAC 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3/2/2015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Ron’s Oil Alley Vacation - CC 15 01 VAC 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10/9/2018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Booth May– PC 18 25 ANN 05</a:t>
            </a:r>
          </a:p>
        </p:txBody>
      </p:sp>
    </p:spTree>
    <p:extLst>
      <p:ext uri="{BB962C8B-B14F-4D97-AF65-F5344CB8AC3E}">
        <p14:creationId xmlns:p14="http://schemas.microsoft.com/office/powerpoint/2010/main" val="2774293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Booth May– PC 18 25 ANN 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24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Booth May– PC 18 25 ANN 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82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Booth May– PC 18 25 ANN 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4279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Booth May– PC 18 25 ANN 05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122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Booth May– PC 18 25 ANN 05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2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Booth May– PC 18 25 ANN 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57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Booth May– PC 18 25 ANN 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47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3B7985E-3787-4DDF-B94E-29BA399F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2/26/2019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AA6D924-5B03-4842-A23E-EAC3BEAA4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Pine Street at 32</a:t>
            </a:r>
            <a:r>
              <a:rPr lang="en-US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nd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 Street Vacation – PC 19 01 VAC 01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C587A1A-2BE0-4A8B-BDBC-2D31889CA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Booth May– PC 18 25 ANN 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74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Booth May– PC 18 25 ANN 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23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Booth May– PC 18 25 ANN 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53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3/2/2015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3D4A51A-3CEB-4DC6-9BD8-1C811605B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Pine Street at 32</a:t>
            </a:r>
            <a:r>
              <a:rPr lang="en-US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nd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 Street Vacation – PC 19 01 VAC 01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3/2/2015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Ron’s Oil Alley Vacation - CC 15 01 VAC 01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3/2/2015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Ron’s Oil Alley Vacation - CC 15 01 VAC 01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3/2/2015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Ron’s Oil Alley Vacation - CC 15 01 VAC 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2/26/2019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25161-A154-4CE8-A9D6-DCE2284EA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561022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Pine Street at 32</a:t>
            </a:r>
            <a:r>
              <a:rPr lang="en-US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nd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 Street Vacation – Planning Commission Public Hearing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3/2/2015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Ron’s Oil Alley Vacation - CC 15 01 VAC 01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3/2/2015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Ron’s Oil Alley Vacation - CC 15 01 VAC 01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2/26/2019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Pine Street at 32</a:t>
            </a:r>
            <a:r>
              <a:rPr lang="en-US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nd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 Street Vacation – PC 19 01 VAC 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01138D8-4E88-4E17-B3F2-B5273B985D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/>
              <a:t>10/9/2018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/>
              <a:t>Booth May– PC 18 25 ANN 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01138D8-4E88-4E17-B3F2-B5273B985D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3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599"/>
            <a:ext cx="7772400" cy="2590801"/>
          </a:xfrm>
        </p:spPr>
        <p:txBody>
          <a:bodyPr/>
          <a:lstStyle/>
          <a:p>
            <a:r>
              <a:rPr lang="en-US" sz="6000" dirty="0"/>
              <a:t>Rannow Arch St. Annexation and Zone Assignment</a:t>
            </a:r>
            <a:br>
              <a:rPr lang="en-US" sz="6000" dirty="0"/>
            </a:br>
            <a:r>
              <a:rPr lang="en-US" sz="800" dirty="0"/>
              <a:t> </a:t>
            </a:r>
            <a:br>
              <a:rPr lang="en-US" sz="6000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21920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PC 21 09 ANN 03</a:t>
            </a:r>
          </a:p>
          <a:p>
            <a:r>
              <a:rPr lang="en-US" sz="4000" b="1" dirty="0">
                <a:solidFill>
                  <a:schemeClr val="tx1"/>
                </a:solidFill>
              </a:rPr>
              <a:t>PC 21 10 ZC 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49344"/>
            <a:ext cx="2824163" cy="218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254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2DA36-8FC8-45A4-9EB2-F59C89E2E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248" y="661945"/>
            <a:ext cx="7265502" cy="5449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94CB9E-1979-41C7-AF85-2B0C86CCE384}"/>
              </a:ext>
            </a:extLst>
          </p:cNvPr>
          <p:cNvSpPr txBox="1"/>
          <p:nvPr/>
        </p:nvSpPr>
        <p:spPr>
          <a:xfrm>
            <a:off x="1284677" y="136525"/>
            <a:ext cx="657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2</a:t>
            </a:r>
            <a:r>
              <a:rPr lang="en-US" sz="2800" baseline="30000" dirty="0">
                <a:latin typeface="+mj-lt"/>
              </a:rPr>
              <a:t>nd</a:t>
            </a:r>
            <a:r>
              <a:rPr lang="en-US" sz="2800" dirty="0">
                <a:latin typeface="+mj-lt"/>
              </a:rPr>
              <a:t> Avenue from Falcon Street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F467DCD-07D6-4787-8796-EECCAE22305A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C0BDECE-199D-4463-989F-6686EA61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2587205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2DA36-8FC8-45A4-9EB2-F59C89E2E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248" y="661945"/>
            <a:ext cx="7265502" cy="5449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94CB9E-1979-41C7-AF85-2B0C86CCE384}"/>
              </a:ext>
            </a:extLst>
          </p:cNvPr>
          <p:cNvSpPr txBox="1"/>
          <p:nvPr/>
        </p:nvSpPr>
        <p:spPr>
          <a:xfrm>
            <a:off x="1284677" y="136525"/>
            <a:ext cx="657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Falcon Street from 2</a:t>
            </a:r>
            <a:r>
              <a:rPr lang="en-US" sz="2800" baseline="30000" dirty="0">
                <a:latin typeface="+mj-lt"/>
              </a:rPr>
              <a:t>nd</a:t>
            </a:r>
            <a:r>
              <a:rPr lang="en-US" sz="2800" dirty="0">
                <a:latin typeface="+mj-lt"/>
              </a:rPr>
              <a:t> Avenue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F467DCD-07D6-4787-8796-EECCAE22305A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C0BDECE-199D-4463-989F-6686EA61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3219718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2DA36-8FC8-45A4-9EB2-F59C89E2E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248" y="661945"/>
            <a:ext cx="7265501" cy="5449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94CB9E-1979-41C7-AF85-2B0C86CCE384}"/>
              </a:ext>
            </a:extLst>
          </p:cNvPr>
          <p:cNvSpPr txBox="1"/>
          <p:nvPr/>
        </p:nvSpPr>
        <p:spPr>
          <a:xfrm>
            <a:off x="1284677" y="136525"/>
            <a:ext cx="657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Falcon Street from 1</a:t>
            </a:r>
            <a:r>
              <a:rPr lang="en-US" sz="2800" baseline="30000" dirty="0">
                <a:latin typeface="+mj-lt"/>
              </a:rPr>
              <a:t>st</a:t>
            </a:r>
            <a:r>
              <a:rPr lang="en-US" sz="2800" dirty="0">
                <a:latin typeface="+mj-lt"/>
              </a:rPr>
              <a:t> Avenue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F467DCD-07D6-4787-8796-EECCAE22305A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C0BDECE-199D-4463-989F-6686EA61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3712888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2DA36-8FC8-45A4-9EB2-F59C89E2E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248" y="661945"/>
            <a:ext cx="7265501" cy="5449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94CB9E-1979-41C7-AF85-2B0C86CCE384}"/>
              </a:ext>
            </a:extLst>
          </p:cNvPr>
          <p:cNvSpPr txBox="1"/>
          <p:nvPr/>
        </p:nvSpPr>
        <p:spPr>
          <a:xfrm>
            <a:off x="1284677" y="136525"/>
            <a:ext cx="657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Arch Street from 1</a:t>
            </a:r>
            <a:r>
              <a:rPr lang="en-US" sz="2800" baseline="30000" dirty="0">
                <a:latin typeface="+mj-lt"/>
              </a:rPr>
              <a:t>st</a:t>
            </a:r>
            <a:r>
              <a:rPr lang="en-US" sz="2800" dirty="0">
                <a:latin typeface="+mj-lt"/>
              </a:rPr>
              <a:t> Avenue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F467DCD-07D6-4787-8796-EECCAE22305A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C0BDECE-199D-4463-989F-6686EA61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1296578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2DA36-8FC8-45A4-9EB2-F59C89E2E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248" y="661945"/>
            <a:ext cx="7265500" cy="5449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94CB9E-1979-41C7-AF85-2B0C86CCE384}"/>
              </a:ext>
            </a:extLst>
          </p:cNvPr>
          <p:cNvSpPr txBox="1"/>
          <p:nvPr/>
        </p:nvSpPr>
        <p:spPr>
          <a:xfrm>
            <a:off x="1284677" y="136525"/>
            <a:ext cx="657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Arch Street from 1</a:t>
            </a:r>
            <a:r>
              <a:rPr lang="en-US" sz="2800" baseline="30000" dirty="0">
                <a:latin typeface="+mj-lt"/>
              </a:rPr>
              <a:t>st</a:t>
            </a:r>
            <a:r>
              <a:rPr lang="en-US" sz="2800" dirty="0">
                <a:latin typeface="+mj-lt"/>
              </a:rPr>
              <a:t> Avenue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F467DCD-07D6-4787-8796-EECCAE22305A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C0BDECE-199D-4463-989F-6686EA61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2284430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942" y="0"/>
            <a:ext cx="5102115" cy="744504"/>
          </a:xfrm>
        </p:spPr>
        <p:txBody>
          <a:bodyPr/>
          <a:lstStyle/>
          <a:p>
            <a:r>
              <a:rPr lang="en-US" sz="4400" dirty="0"/>
              <a:t> Annexation Map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2DA36-8FC8-45A4-9EB2-F59C89E2E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398" y="1848188"/>
            <a:ext cx="4293706" cy="2720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E4B70F-2F1D-430B-AF0C-69EB09155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89" y="1848676"/>
            <a:ext cx="4293706" cy="2720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C8765D-74AF-48BF-B149-CB86CDFF676B}"/>
              </a:ext>
            </a:extLst>
          </p:cNvPr>
          <p:cNvSpPr txBox="1"/>
          <p:nvPr/>
        </p:nvSpPr>
        <p:spPr>
          <a:xfrm>
            <a:off x="2226741" y="3232627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Falcon St.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CB44D0-47B2-44A2-A4A4-90AB1FD4B98F}"/>
              </a:ext>
            </a:extLst>
          </p:cNvPr>
          <p:cNvSpPr txBox="1"/>
          <p:nvPr/>
        </p:nvSpPr>
        <p:spPr>
          <a:xfrm rot="5400000">
            <a:off x="444851" y="3462745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1</a:t>
            </a:r>
            <a:r>
              <a:rPr lang="en-US" sz="1400" baseline="30000" dirty="0">
                <a:latin typeface="+mj-lt"/>
              </a:rPr>
              <a:t>st</a:t>
            </a:r>
            <a:r>
              <a:rPr lang="en-US" sz="1400" dirty="0">
                <a:latin typeface="+mj-lt"/>
              </a:rPr>
              <a:t> Avenue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761DEC-DFE2-4A4E-9170-D184CC82FD7A}"/>
              </a:ext>
            </a:extLst>
          </p:cNvPr>
          <p:cNvSpPr txBox="1"/>
          <p:nvPr/>
        </p:nvSpPr>
        <p:spPr>
          <a:xfrm>
            <a:off x="451477" y="5655500"/>
            <a:ext cx="3663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Before Annexation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94CB9E-1979-41C7-AF85-2B0C86CCE384}"/>
              </a:ext>
            </a:extLst>
          </p:cNvPr>
          <p:cNvSpPr txBox="1"/>
          <p:nvPr/>
        </p:nvSpPr>
        <p:spPr>
          <a:xfrm>
            <a:off x="5285178" y="5672835"/>
            <a:ext cx="3298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After Annexation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F467DCD-07D6-4787-8796-EECCAE22305A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C0BDECE-199D-4463-989F-6686EA61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ED5FA-E364-4C74-956B-9C6509956DBE}"/>
              </a:ext>
            </a:extLst>
          </p:cNvPr>
          <p:cNvSpPr txBox="1"/>
          <p:nvPr/>
        </p:nvSpPr>
        <p:spPr>
          <a:xfrm rot="5400000">
            <a:off x="5021058" y="355767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1</a:t>
            </a:r>
            <a:r>
              <a:rPr lang="en-US" sz="1400" baseline="30000" dirty="0">
                <a:latin typeface="+mj-lt"/>
              </a:rPr>
              <a:t>st</a:t>
            </a:r>
            <a:r>
              <a:rPr lang="en-US" sz="1400" dirty="0">
                <a:latin typeface="+mj-lt"/>
              </a:rPr>
              <a:t> Avenue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9E2882-DD6D-40C5-82FB-D7511AF083F5}"/>
              </a:ext>
            </a:extLst>
          </p:cNvPr>
          <p:cNvSpPr txBox="1"/>
          <p:nvPr/>
        </p:nvSpPr>
        <p:spPr>
          <a:xfrm rot="5400000">
            <a:off x="1336381" y="4234177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2</a:t>
            </a:r>
            <a:r>
              <a:rPr lang="en-US" sz="1400" baseline="30000" dirty="0">
                <a:latin typeface="+mj-lt"/>
              </a:rPr>
              <a:t>nd</a:t>
            </a:r>
            <a:r>
              <a:rPr lang="en-US" sz="1400" dirty="0">
                <a:latin typeface="+mj-lt"/>
              </a:rPr>
              <a:t> Avenue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E83AD7-DED2-43AA-B112-43D48C200B16}"/>
              </a:ext>
            </a:extLst>
          </p:cNvPr>
          <p:cNvSpPr txBox="1"/>
          <p:nvPr/>
        </p:nvSpPr>
        <p:spPr>
          <a:xfrm>
            <a:off x="1490270" y="2448547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Arch St.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559E22-263D-4CA0-A6B3-7FC656191DCD}"/>
              </a:ext>
            </a:extLst>
          </p:cNvPr>
          <p:cNvSpPr txBox="1"/>
          <p:nvPr/>
        </p:nvSpPr>
        <p:spPr>
          <a:xfrm>
            <a:off x="6829282" y="3198387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Falcon St.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C2081A-72E2-4CBF-8BFA-B98A6EBF0623}"/>
              </a:ext>
            </a:extLst>
          </p:cNvPr>
          <p:cNvSpPr txBox="1"/>
          <p:nvPr/>
        </p:nvSpPr>
        <p:spPr>
          <a:xfrm rot="5400000">
            <a:off x="5938922" y="4199937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2</a:t>
            </a:r>
            <a:r>
              <a:rPr lang="en-US" sz="1400" baseline="30000" dirty="0">
                <a:latin typeface="+mj-lt"/>
              </a:rPr>
              <a:t>nd</a:t>
            </a:r>
            <a:r>
              <a:rPr lang="en-US" sz="1400" dirty="0">
                <a:latin typeface="+mj-lt"/>
              </a:rPr>
              <a:t> Avenue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94BF63-7306-48C9-B055-DBBB798183DB}"/>
              </a:ext>
            </a:extLst>
          </p:cNvPr>
          <p:cNvSpPr txBox="1"/>
          <p:nvPr/>
        </p:nvSpPr>
        <p:spPr>
          <a:xfrm>
            <a:off x="6092811" y="2414307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Arch St.</a:t>
            </a:r>
          </a:p>
        </p:txBody>
      </p:sp>
    </p:spTree>
    <p:extLst>
      <p:ext uri="{BB962C8B-B14F-4D97-AF65-F5344CB8AC3E}">
        <p14:creationId xmlns:p14="http://schemas.microsoft.com/office/powerpoint/2010/main" val="2953750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200582-B09C-4411-9012-A93CE7F54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779516"/>
            <a:ext cx="8077200" cy="5538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46" y="0"/>
            <a:ext cx="9066508" cy="744504"/>
          </a:xfrm>
        </p:spPr>
        <p:txBody>
          <a:bodyPr/>
          <a:lstStyle/>
          <a:p>
            <a:r>
              <a:rPr lang="en-US" sz="4400" dirty="0"/>
              <a:t> Comprehensive Plan Designation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16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AA8C03B-571B-4F84-9E3B-3A2ACDD65628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A24C413-8112-4239-8AD0-68EFFF262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1951311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942" y="0"/>
            <a:ext cx="5102115" cy="744504"/>
          </a:xfrm>
        </p:spPr>
        <p:txBody>
          <a:bodyPr/>
          <a:lstStyle/>
          <a:p>
            <a:r>
              <a:rPr lang="en-US" sz="4400" dirty="0"/>
              <a:t> Zoning Map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17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E4B70F-2F1D-430B-AF0C-69EB09155C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86" y="1848187"/>
            <a:ext cx="4293705" cy="2720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6929D0-6609-4140-A48E-60B189E04F30}"/>
              </a:ext>
            </a:extLst>
          </p:cNvPr>
          <p:cNvSpPr txBox="1"/>
          <p:nvPr/>
        </p:nvSpPr>
        <p:spPr>
          <a:xfrm>
            <a:off x="-5722" y="4795760"/>
            <a:ext cx="4577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Before Zone Assignment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429D62-8DA8-431B-AFDA-E1981B0173E7}"/>
              </a:ext>
            </a:extLst>
          </p:cNvPr>
          <p:cNvSpPr txBox="1"/>
          <p:nvPr/>
        </p:nvSpPr>
        <p:spPr>
          <a:xfrm>
            <a:off x="4774095" y="4813095"/>
            <a:ext cx="432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After Zone Assignment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16C6A6-A65C-48B9-9935-33C2E94F5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6141" y="1844723"/>
            <a:ext cx="4293244" cy="2720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E013B7-E433-4D31-B6D4-91FB19118DCB}"/>
              </a:ext>
            </a:extLst>
          </p:cNvPr>
          <p:cNvSpPr txBox="1"/>
          <p:nvPr/>
        </p:nvSpPr>
        <p:spPr>
          <a:xfrm>
            <a:off x="2260471" y="322248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Falcon St.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8F78D2-5EE2-49A8-AD64-EF72714C318C}"/>
              </a:ext>
            </a:extLst>
          </p:cNvPr>
          <p:cNvSpPr txBox="1"/>
          <p:nvPr/>
        </p:nvSpPr>
        <p:spPr>
          <a:xfrm rot="5400000">
            <a:off x="382489" y="3452598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1</a:t>
            </a:r>
            <a:r>
              <a:rPr lang="en-US" sz="1400" baseline="30000" dirty="0">
                <a:latin typeface="+mj-lt"/>
              </a:rPr>
              <a:t>st</a:t>
            </a:r>
            <a:r>
              <a:rPr lang="en-US" sz="1400" dirty="0">
                <a:latin typeface="+mj-lt"/>
              </a:rPr>
              <a:t> Avenue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D44E7C-5E04-4F98-9EDB-582FE129FA39}"/>
              </a:ext>
            </a:extLst>
          </p:cNvPr>
          <p:cNvSpPr txBox="1"/>
          <p:nvPr/>
        </p:nvSpPr>
        <p:spPr>
          <a:xfrm rot="5400000">
            <a:off x="1296889" y="422403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2</a:t>
            </a:r>
            <a:r>
              <a:rPr lang="en-US" sz="1400" baseline="30000" dirty="0">
                <a:latin typeface="+mj-lt"/>
              </a:rPr>
              <a:t>nd</a:t>
            </a:r>
            <a:r>
              <a:rPr lang="en-US" sz="1400" dirty="0">
                <a:latin typeface="+mj-lt"/>
              </a:rPr>
              <a:t> Avenue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DC6180-CC45-4F0C-969D-C3F612556360}"/>
              </a:ext>
            </a:extLst>
          </p:cNvPr>
          <p:cNvSpPr txBox="1"/>
          <p:nvPr/>
        </p:nvSpPr>
        <p:spPr>
          <a:xfrm>
            <a:off x="1524000" y="24384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Arch St.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B83A0E-EBE4-4CD2-A5BD-C32B10919626}"/>
              </a:ext>
            </a:extLst>
          </p:cNvPr>
          <p:cNvSpPr txBox="1"/>
          <p:nvPr/>
        </p:nvSpPr>
        <p:spPr>
          <a:xfrm>
            <a:off x="6778824" y="322946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Falcon St.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B7A659-CA85-4225-8C5D-2FAC42BFE634}"/>
              </a:ext>
            </a:extLst>
          </p:cNvPr>
          <p:cNvSpPr txBox="1"/>
          <p:nvPr/>
        </p:nvSpPr>
        <p:spPr>
          <a:xfrm rot="5400000">
            <a:off x="4954489" y="3459582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1</a:t>
            </a:r>
            <a:r>
              <a:rPr lang="en-US" sz="1400" baseline="30000" dirty="0">
                <a:latin typeface="+mj-lt"/>
              </a:rPr>
              <a:t>st</a:t>
            </a:r>
            <a:r>
              <a:rPr lang="en-US" sz="1400" dirty="0">
                <a:latin typeface="+mj-lt"/>
              </a:rPr>
              <a:t> Avenue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3889D7-DACE-4EAB-984F-33F7E70F7ACE}"/>
              </a:ext>
            </a:extLst>
          </p:cNvPr>
          <p:cNvSpPr txBox="1"/>
          <p:nvPr/>
        </p:nvSpPr>
        <p:spPr>
          <a:xfrm rot="5400000">
            <a:off x="5865911" y="423101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2</a:t>
            </a:r>
            <a:r>
              <a:rPr lang="en-US" sz="1400" baseline="30000" dirty="0">
                <a:latin typeface="+mj-lt"/>
              </a:rPr>
              <a:t>nd</a:t>
            </a:r>
            <a:r>
              <a:rPr lang="en-US" sz="1400" dirty="0">
                <a:latin typeface="+mj-lt"/>
              </a:rPr>
              <a:t> Avenue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0C5D3B-E610-428B-8C46-BD52B7E42ABA}"/>
              </a:ext>
            </a:extLst>
          </p:cNvPr>
          <p:cNvSpPr txBox="1"/>
          <p:nvPr/>
        </p:nvSpPr>
        <p:spPr>
          <a:xfrm>
            <a:off x="6042353" y="244538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Arch St.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13B47F86-02B9-4C07-8B06-A4FC1C9FFB0B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F009732E-9FA0-4227-A29E-876EB1F7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2962962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71" y="224118"/>
            <a:ext cx="8229600" cy="1147482"/>
          </a:xfrm>
        </p:spPr>
        <p:txBody>
          <a:bodyPr/>
          <a:lstStyle/>
          <a:p>
            <a:r>
              <a:rPr lang="en-US" dirty="0"/>
              <a:t>Referral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24000"/>
            <a:ext cx="8153400" cy="4343400"/>
          </a:xfrm>
        </p:spPr>
        <p:txBody>
          <a:bodyPr>
            <a:normAutofit fontScale="92500"/>
          </a:bodyPr>
          <a:lstStyle/>
          <a:p>
            <a:r>
              <a:rPr lang="en-US" sz="2800" u="sng" dirty="0">
                <a:solidFill>
                  <a:schemeClr val="tx1"/>
                </a:solidFill>
              </a:rPr>
              <a:t>Public Works Dept.: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Sewer provision information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800" u="sng" dirty="0">
                <a:solidFill>
                  <a:schemeClr val="tx1"/>
                </a:solidFill>
              </a:rPr>
              <a:t>CTCLUSI: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Requested immediate contact if cultural resources are found during work</a:t>
            </a: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r>
              <a:rPr lang="en-US" sz="2800" u="sng" dirty="0">
                <a:solidFill>
                  <a:schemeClr val="tx1"/>
                </a:solidFill>
              </a:rPr>
              <a:t>Lumen (formerly CenturyLink):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Facilities in the annexation area; any necessary relocations would be funded by the property owner</a:t>
            </a:r>
          </a:p>
          <a:p>
            <a:pPr lvl="1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D5D66DD-6BE4-4C56-97B8-C21B806C9E77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B131B06-F8AD-4584-8AD0-D5FF3624B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1671069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71" y="224118"/>
            <a:ext cx="8229600" cy="1147482"/>
          </a:xfrm>
        </p:spPr>
        <p:txBody>
          <a:bodyPr/>
          <a:lstStyle/>
          <a:p>
            <a:r>
              <a:rPr lang="en-US" dirty="0"/>
              <a:t>Referral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24000"/>
            <a:ext cx="8153400" cy="4343400"/>
          </a:xfrm>
        </p:spPr>
        <p:txBody>
          <a:bodyPr>
            <a:normAutofit/>
          </a:bodyPr>
          <a:lstStyle/>
          <a:p>
            <a:r>
              <a:rPr lang="en-US" sz="2800" u="sng" dirty="0">
                <a:solidFill>
                  <a:schemeClr val="tx1"/>
                </a:solidFill>
              </a:rPr>
              <a:t>Lane County Transportation Planning: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Arch St. is classified as an Urban Local Road.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LC supports annexation to provide opportunity for future jurisdictional transfer.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Until jurisdictional transfer occurs, development must comply with Lane County road requirements.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Stormwater runoff must not be directed to LC roads or drainage facilities.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D5D66DD-6BE4-4C56-97B8-C21B806C9E77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B131B06-F8AD-4584-8AD0-D5FF3624B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2856275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Bob and Katherine Rannow submitted a petition for annexation on March 15, 2021, with Katherin</a:t>
            </a:r>
            <a:r>
              <a:rPr lang="en-US" dirty="0"/>
              <a:t>e’s signature added on May 24, 2021, to attain consent from 100% of the property owners.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A16F80B-17B7-4EEA-832B-F299388C742F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1BDC065-0843-4039-BBFB-09DA7882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1050371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4411B-9C5F-414B-8BDA-6905B367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20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26B472-06EA-48CD-8783-0E536B47F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/>
              <a:t>Utilities &amp; Access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4042DD5-E8C5-4EC1-BDA6-F2E7BCCB4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tx1"/>
                </a:solidFill>
              </a:rPr>
              <a:t>Water:</a:t>
            </a:r>
            <a:r>
              <a:rPr lang="en-US" sz="3200" dirty="0">
                <a:solidFill>
                  <a:schemeClr val="tx1"/>
                </a:solidFill>
              </a:rPr>
              <a:t>  Connect to Heceta Water</a:t>
            </a:r>
          </a:p>
          <a:p>
            <a:r>
              <a:rPr lang="en-US" sz="3200" u="sng" dirty="0">
                <a:solidFill>
                  <a:schemeClr val="tx1"/>
                </a:solidFill>
              </a:rPr>
              <a:t>Access:</a:t>
            </a:r>
            <a:r>
              <a:rPr lang="en-US" sz="3200" dirty="0">
                <a:solidFill>
                  <a:schemeClr val="tx1"/>
                </a:solidFill>
              </a:rPr>
              <a:t> Street access via Falcon St. and improvement of 2</a:t>
            </a:r>
            <a:r>
              <a:rPr lang="en-US" sz="3200" baseline="30000" dirty="0">
                <a:solidFill>
                  <a:schemeClr val="tx1"/>
                </a:solidFill>
              </a:rPr>
              <a:t>nd</a:t>
            </a:r>
            <a:r>
              <a:rPr lang="en-US" sz="3200" dirty="0">
                <a:solidFill>
                  <a:schemeClr val="tx1"/>
                </a:solidFill>
              </a:rPr>
              <a:t> Avenue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4661C40-5F1F-45CF-8EF3-70289A73C086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567826D-C577-4595-B263-3A3BE5E9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3251491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4411B-9C5F-414B-8BDA-6905B367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21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26B472-06EA-48CD-8783-0E536B47F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/>
              <a:t>Utilities &amp; Access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4042DD5-E8C5-4EC1-BDA6-F2E7BCCB4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tx1"/>
                </a:solidFill>
              </a:rPr>
              <a:t>Sewer:</a:t>
            </a:r>
            <a:r>
              <a:rPr lang="en-US" sz="3200" dirty="0">
                <a:solidFill>
                  <a:schemeClr val="tx1"/>
                </a:solidFill>
              </a:rPr>
              <a:t>  Connect to gravity wastewater line between Driftwood Shores and the pump station in 1</a:t>
            </a:r>
            <a:r>
              <a:rPr lang="en-US" sz="3200" baseline="30000" dirty="0">
                <a:solidFill>
                  <a:schemeClr val="tx1"/>
                </a:solidFill>
              </a:rPr>
              <a:t>st</a:t>
            </a:r>
            <a:r>
              <a:rPr lang="en-US" sz="3200" dirty="0">
                <a:solidFill>
                  <a:schemeClr val="tx1"/>
                </a:solidFill>
              </a:rPr>
              <a:t> Ave.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Arch St. provides the shortest available distance to serve the property, reducing cost for the City and the property owner.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4661C40-5F1F-45CF-8EF3-70289A73C086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567826D-C577-4595-B263-3A3BE5E9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3762891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4411B-9C5F-414B-8BDA-6905B367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22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9F98F8-48A3-4414-B63D-04B1E3DBB596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Consents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E92DF8-16D6-4A7B-A817-D16DF019838C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Both Double and Triple Majority methods are met (100% of owners and 100% of electors consent to annexation).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16802F3-D910-4174-A5EE-7D0F6AFF262B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5F29D4D-BBA2-406F-B4CF-58EC5EC4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3094728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4411B-9C5F-414B-8BDA-6905B367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23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9F98F8-48A3-4414-B63D-04B1E3DBB596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Public Testimony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E92DF8-16D6-4A7B-A817-D16DF019838C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Comments received from property Arch St. Residents: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Arch St. was not intended for development, and clearing for sewer or street extension would harm adjacent properties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Wetlands and the North Dunal Aquifer would be harmed by street development</a:t>
            </a:r>
          </a:p>
          <a:p>
            <a:r>
              <a:rPr lang="en-US" sz="3200" dirty="0">
                <a:solidFill>
                  <a:schemeClr val="tx1"/>
                </a:solidFill>
              </a:rPr>
              <a:t>See Findings of Fact for additional comments and staff responses.</a:t>
            </a: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16802F3-D910-4174-A5EE-7D0F6AFF262B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5F29D4D-BBA2-406F-B4CF-58EC5EC4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3343072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200582-B09C-4411-9012-A93CE7F54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346" y="779516"/>
            <a:ext cx="7979307" cy="5538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46" y="0"/>
            <a:ext cx="9066508" cy="779516"/>
          </a:xfrm>
        </p:spPr>
        <p:txBody>
          <a:bodyPr/>
          <a:lstStyle/>
          <a:p>
            <a:r>
              <a:rPr lang="en-US" sz="4400" dirty="0"/>
              <a:t> </a:t>
            </a:r>
            <a:r>
              <a:rPr lang="en-US" sz="4000" dirty="0"/>
              <a:t>1915 Plat of Heceta Beach Subdivision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AA8C03B-571B-4F84-9E3B-3A2ACDD65628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A24C413-8112-4239-8AD0-68EFFF262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3937671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46" y="0"/>
            <a:ext cx="9066508" cy="779516"/>
          </a:xfrm>
        </p:spPr>
        <p:txBody>
          <a:bodyPr/>
          <a:lstStyle/>
          <a:p>
            <a:r>
              <a:rPr lang="en-US" sz="4400" dirty="0"/>
              <a:t> </a:t>
            </a:r>
            <a:r>
              <a:rPr lang="en-US" sz="4000" dirty="0"/>
              <a:t>Heceta Beach Park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25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AA8C03B-571B-4F84-9E3B-3A2ACDD65628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A24C413-8112-4239-8AD0-68EFFF262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E73D9-B457-4657-BB04-30C5B3F88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18424"/>
            <a:ext cx="8534400" cy="4221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6899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ED640-06C7-4EAB-83D3-C283E401A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of Approval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B16A3-6ACD-4BC4-897B-4634F3DB0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2012950"/>
            <a:ext cx="1219200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None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4E1FC-A1A1-4454-B69A-75202895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794093-C6A8-470D-B915-A49EEEC2550B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44B686-8D3F-4B15-9282-F96EF10FD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769822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981200"/>
          </a:xfrm>
        </p:spPr>
        <p:txBody>
          <a:bodyPr/>
          <a:lstStyle/>
          <a:p>
            <a:r>
              <a:rPr lang="en-US" dirty="0"/>
              <a:t>Alternatives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95400"/>
            <a:ext cx="8648053" cy="4953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Recommend approval the annexation and zone assignment as presented or with modifications;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Recommend denial of the annexation based on the Commission’s findings;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Recommend approval of the annexation but recommend a different annexation area;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Recommend approval of the annexation but recommend a different zoning district; or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Continue the Public Hearing to a date certain if more information is needed.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27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D39244-C57F-4F09-901B-20B4BC1E768A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BC38E3A-77E2-45C7-9E72-B71E09373B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1850327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/>
          <a:lstStyle/>
          <a:p>
            <a:r>
              <a:rPr lang="en-US" dirty="0"/>
              <a:t>Staff Recommendation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848600" cy="4876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/>
              <a:t>Staff finds that the proposed application can meet the requirements of City Code with conditions of approval as presented, including modifications as discussed. </a:t>
            </a:r>
          </a:p>
          <a:p>
            <a:pPr marL="0" indent="0">
              <a:buNone/>
            </a:pPr>
            <a:r>
              <a:rPr lang="en-US" dirty="0"/>
              <a:t>Staff recommends approving a recommendation to the City Council supporting annexation and a zoning assignment of Medium Density Residential with rights-of-way zoned in accordance with the Realization 2020 Comprehensive Plan.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28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D0F259E-A3E3-4BFB-B7B5-E65580A05A1D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73A79B8-34F2-4A04-AD8E-3C24AD03C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439296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B4F7085-BFB0-47B4-9284-13C010327C9C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7F7639D-B9DA-461C-8E65-E4C8DE4F4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5DE69B-64FB-4D59-8B16-79C07FA46A4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4342" y="1143000"/>
            <a:ext cx="7975316" cy="5139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3915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 anchor="ctr">
            <a:normAutofit/>
          </a:bodyPr>
          <a:lstStyle/>
          <a:p>
            <a:r>
              <a:rPr lang="en-US" dirty="0"/>
              <a:t>Notice of the public hearing was provided to owners of property within 300’ of the petitioners’ property, but property owners within 300’ of the affected rights-of-way were not notified in time for the original May 25</a:t>
            </a:r>
            <a:r>
              <a:rPr lang="en-US" baseline="30000" dirty="0"/>
              <a:t>th</a:t>
            </a:r>
            <a:r>
              <a:rPr lang="en-US" dirty="0"/>
              <a:t> meeting date.</a:t>
            </a:r>
          </a:p>
          <a:p>
            <a:r>
              <a:rPr lang="en-US" dirty="0"/>
              <a:t>The public hearing was postponed until June 22, 2021, to accommodate the 20-day notice period.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A16F80B-17B7-4EEA-832B-F299388C742F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1BDC065-0843-4039-BBFB-09DA7882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4140178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 anchor="ctr">
            <a:normAutofit/>
          </a:bodyPr>
          <a:lstStyle/>
          <a:p>
            <a:r>
              <a:rPr lang="en-US" dirty="0"/>
              <a:t>Public testimony identified issues with language in the Notice of Hearing, which stemmed from changes introduced during the shift to remote meetings.</a:t>
            </a:r>
          </a:p>
          <a:p>
            <a:r>
              <a:rPr lang="en-US" sz="2800" dirty="0">
                <a:solidFill>
                  <a:schemeClr val="tx1"/>
                </a:solidFill>
              </a:rPr>
              <a:t>With revised public notice, the public hearing was postponed until July 13, 2021.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A16F80B-17B7-4EEA-832B-F299388C742F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1BDC065-0843-4039-BBFB-09DA7882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1088069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8367" y="1094354"/>
            <a:ext cx="6197033" cy="3993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942" y="124516"/>
            <a:ext cx="5102115" cy="744504"/>
          </a:xfrm>
        </p:spPr>
        <p:txBody>
          <a:bodyPr/>
          <a:lstStyle/>
          <a:p>
            <a:r>
              <a:rPr lang="en-US" sz="4400" dirty="0"/>
              <a:t> Vicinity Map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5</a:t>
            </a:fld>
            <a:endParaRPr lang="en-US" dirty="0"/>
          </a:p>
        </p:txBody>
      </p:sp>
      <p:sp>
        <p:nvSpPr>
          <p:cNvPr id="14" name="Line Callout 1 (Border and Accent Bar) 10">
            <a:extLst>
              <a:ext uri="{FF2B5EF4-FFF2-40B4-BE49-F238E27FC236}">
                <a16:creationId xmlns:a16="http://schemas.microsoft.com/office/drawing/2014/main" id="{72F0790C-BCDB-4152-B1A1-86AFA7E244EA}"/>
              </a:ext>
            </a:extLst>
          </p:cNvPr>
          <p:cNvSpPr/>
          <p:nvPr/>
        </p:nvSpPr>
        <p:spPr>
          <a:xfrm>
            <a:off x="228600" y="3614515"/>
            <a:ext cx="2209800" cy="457200"/>
          </a:xfrm>
          <a:prstGeom prst="accentBorderCallout1">
            <a:avLst>
              <a:gd name="adj1" fmla="val 49344"/>
              <a:gd name="adj2" fmla="val 104372"/>
              <a:gd name="adj3" fmla="val 48797"/>
              <a:gd name="adj4" fmla="val 207883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Falcon Street</a:t>
            </a:r>
          </a:p>
        </p:txBody>
      </p:sp>
      <p:sp>
        <p:nvSpPr>
          <p:cNvPr id="11" name="Line Callout 1 (Border and Accent Bar) 10"/>
          <p:cNvSpPr/>
          <p:nvPr/>
        </p:nvSpPr>
        <p:spPr>
          <a:xfrm rot="5400000">
            <a:off x="7962898" y="5039747"/>
            <a:ext cx="457202" cy="1447800"/>
          </a:xfrm>
          <a:prstGeom prst="accentBorderCallout1">
            <a:avLst>
              <a:gd name="adj1" fmla="val 37718"/>
              <a:gd name="adj2" fmla="val -26204"/>
              <a:gd name="adj3" fmla="val 38247"/>
              <a:gd name="adj4" fmla="val -166445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200" dirty="0"/>
              <a:t>4</a:t>
            </a:r>
            <a:r>
              <a:rPr lang="en-US" sz="2200" baseline="30000" dirty="0"/>
              <a:t>th</a:t>
            </a:r>
            <a:r>
              <a:rPr lang="en-US" sz="2200" dirty="0"/>
              <a:t> Avenue</a:t>
            </a:r>
          </a:p>
        </p:txBody>
      </p:sp>
      <p:sp>
        <p:nvSpPr>
          <p:cNvPr id="16" name="Line Callout 1 (Border and Accent Bar) 10">
            <a:extLst>
              <a:ext uri="{FF2B5EF4-FFF2-40B4-BE49-F238E27FC236}">
                <a16:creationId xmlns:a16="http://schemas.microsoft.com/office/drawing/2014/main" id="{169DA13E-E80C-40A4-844D-7B084E311972}"/>
              </a:ext>
            </a:extLst>
          </p:cNvPr>
          <p:cNvSpPr/>
          <p:nvPr/>
        </p:nvSpPr>
        <p:spPr>
          <a:xfrm>
            <a:off x="193186" y="1760435"/>
            <a:ext cx="2209800" cy="457200"/>
          </a:xfrm>
          <a:prstGeom prst="accentBorderCallout1">
            <a:avLst>
              <a:gd name="adj1" fmla="val 49344"/>
              <a:gd name="adj2" fmla="val 104372"/>
              <a:gd name="adj3" fmla="val 74395"/>
              <a:gd name="adj4" fmla="val 202576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Arch Street</a:t>
            </a:r>
          </a:p>
        </p:txBody>
      </p:sp>
      <p:sp>
        <p:nvSpPr>
          <p:cNvPr id="17" name="Line Callout 1 (Border and Accent Bar) 10">
            <a:extLst>
              <a:ext uri="{FF2B5EF4-FFF2-40B4-BE49-F238E27FC236}">
                <a16:creationId xmlns:a16="http://schemas.microsoft.com/office/drawing/2014/main" id="{6A1D5811-BA41-4099-A8F7-B7B8D0A1E674}"/>
              </a:ext>
            </a:extLst>
          </p:cNvPr>
          <p:cNvSpPr/>
          <p:nvPr/>
        </p:nvSpPr>
        <p:spPr>
          <a:xfrm>
            <a:off x="193186" y="2578117"/>
            <a:ext cx="2209800" cy="675650"/>
          </a:xfrm>
          <a:prstGeom prst="accentBorderCallout1">
            <a:avLst>
              <a:gd name="adj1" fmla="val 49344"/>
              <a:gd name="adj2" fmla="val 104372"/>
              <a:gd name="adj3" fmla="val 39549"/>
              <a:gd name="adj4" fmla="val 293656"/>
            </a:avLst>
          </a:prstGeom>
          <a:solidFill>
            <a:schemeClr val="tx2">
              <a:lumMod val="75000"/>
            </a:schemeClr>
          </a:solidFill>
          <a:ln w="38100">
            <a:solidFill>
              <a:srgbClr val="2FCCF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Proposed Annexation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738460D-23E7-41F5-84F8-DF3521647C70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0588D83-0707-444A-A772-EFAB816F2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  <p:sp>
        <p:nvSpPr>
          <p:cNvPr id="19" name="Line Callout 1 (Border and Accent Bar) 10">
            <a:extLst>
              <a:ext uri="{FF2B5EF4-FFF2-40B4-BE49-F238E27FC236}">
                <a16:creationId xmlns:a16="http://schemas.microsoft.com/office/drawing/2014/main" id="{367C2C53-A39F-4B7F-93CD-BB95CF0B01FB}"/>
              </a:ext>
            </a:extLst>
          </p:cNvPr>
          <p:cNvSpPr/>
          <p:nvPr/>
        </p:nvSpPr>
        <p:spPr>
          <a:xfrm rot="5400000">
            <a:off x="3455082" y="4875331"/>
            <a:ext cx="457202" cy="1776634"/>
          </a:xfrm>
          <a:prstGeom prst="accentBorderCallout1">
            <a:avLst>
              <a:gd name="adj1" fmla="val 16913"/>
              <a:gd name="adj2" fmla="val -23931"/>
              <a:gd name="adj3" fmla="val 16609"/>
              <a:gd name="adj4" fmla="val -143717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Avenue</a:t>
            </a:r>
          </a:p>
        </p:txBody>
      </p:sp>
      <p:sp>
        <p:nvSpPr>
          <p:cNvPr id="20" name="Line Callout 1 (Border and Accent Bar) 10">
            <a:extLst>
              <a:ext uri="{FF2B5EF4-FFF2-40B4-BE49-F238E27FC236}">
                <a16:creationId xmlns:a16="http://schemas.microsoft.com/office/drawing/2014/main" id="{4377C8C9-4816-492B-ADBA-55CB92497143}"/>
              </a:ext>
            </a:extLst>
          </p:cNvPr>
          <p:cNvSpPr/>
          <p:nvPr/>
        </p:nvSpPr>
        <p:spPr>
          <a:xfrm rot="5400000">
            <a:off x="5791198" y="4878950"/>
            <a:ext cx="457202" cy="1776634"/>
          </a:xfrm>
          <a:prstGeom prst="accentBorderCallout1">
            <a:avLst>
              <a:gd name="adj1" fmla="val 29195"/>
              <a:gd name="adj2" fmla="val -21658"/>
              <a:gd name="adj3" fmla="val 30646"/>
              <a:gd name="adj4" fmla="val -407352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200" dirty="0"/>
              <a:t>2</a:t>
            </a:r>
            <a:r>
              <a:rPr lang="en-US" sz="2200" baseline="30000" dirty="0"/>
              <a:t>nd</a:t>
            </a:r>
            <a:r>
              <a:rPr lang="en-US" sz="2200" dirty="0"/>
              <a:t> Avenue</a:t>
            </a:r>
          </a:p>
        </p:txBody>
      </p:sp>
    </p:spTree>
    <p:extLst>
      <p:ext uri="{BB962C8B-B14F-4D97-AF65-F5344CB8AC3E}">
        <p14:creationId xmlns:p14="http://schemas.microsoft.com/office/powerpoint/2010/main" val="2002464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/>
              <a:t>Annexation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5105400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US" b="1" u="sng" dirty="0">
                <a:solidFill>
                  <a:prstClr val="black"/>
                </a:solidFill>
              </a:rPr>
              <a:t>Oregon Revised Statutes:</a:t>
            </a:r>
            <a:endParaRPr lang="en-US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dirty="0">
                <a:solidFill>
                  <a:prstClr val="black"/>
                </a:solidFill>
              </a:rPr>
              <a:t>ORS 222.111, 222.120, 222.125, 222.170, 373.270</a:t>
            </a:r>
          </a:p>
          <a:p>
            <a:pPr marL="0" lvl="0" indent="0">
              <a:buNone/>
            </a:pPr>
            <a:r>
              <a:rPr lang="en-US" dirty="0">
                <a:solidFill>
                  <a:prstClr val="black"/>
                </a:solidFill>
              </a:rPr>
              <a:t> </a:t>
            </a:r>
          </a:p>
          <a:p>
            <a:pPr marL="0" lvl="0" indent="0">
              <a:buNone/>
            </a:pPr>
            <a:r>
              <a:rPr lang="en-US" b="1" u="sng" dirty="0">
                <a:solidFill>
                  <a:prstClr val="black"/>
                </a:solidFill>
              </a:rPr>
              <a:t>Florence Realization 2020 Comprehensive Plan: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Chapter 1: Citizen Involvement, Policy 4</a:t>
            </a:r>
          </a:p>
          <a:p>
            <a:r>
              <a:rPr lang="en-US" sz="2800" dirty="0">
                <a:solidFill>
                  <a:prstClr val="black"/>
                </a:solidFill>
              </a:rPr>
              <a:t>Chapter 2: Land Use, Policy 6; Residential Policies 2, 7, 8 &amp; 10; and Section on Residential Plan Designations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Chapter 14: Urbanization, Annexation section, Policies 1 through 7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b="1" u="sng" dirty="0">
                <a:solidFill>
                  <a:prstClr val="black"/>
                </a:solidFill>
              </a:rPr>
              <a:t>Florence City Code (FCC):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Title 10: Zoning Regulations, Sections 10-1-1-6-3, 10-1-1-6-4, and 10-1-3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74E1E48-8542-4A93-A6A9-ECAC016BB15B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F965A29-3432-454C-9284-B18AC8820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2201463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/>
              <a:t>Zone Assignment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71600"/>
            <a:ext cx="8648053" cy="5105400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b="1" u="sng" dirty="0">
                <a:solidFill>
                  <a:prstClr val="black"/>
                </a:solidFill>
              </a:rPr>
              <a:t>Florence Realization 2020 Comprehensive Plan: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Chapter 1: Citizen Involvement, Policy 4</a:t>
            </a:r>
          </a:p>
          <a:p>
            <a:r>
              <a:rPr lang="en-US" sz="2800" dirty="0">
                <a:solidFill>
                  <a:prstClr val="black"/>
                </a:solidFill>
              </a:rPr>
              <a:t>Chapter 2: Land Use, Policy 6; Residential Policies 2, 7, 8 &amp; 10; and Section on Residential Plan Designations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Chapter 14: Urbanization, Annexation section, Policies 1 through 7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b="1" u="sng" dirty="0">
                <a:solidFill>
                  <a:prstClr val="black"/>
                </a:solidFill>
              </a:rPr>
              <a:t>Florence City Code (FCC):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Title 10 Chapter 1: Sections 10-1-1-6-3, 10-1-1-6-3, and 10-1-3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Title 10 Chapter 10: Section 1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 </a:t>
            </a:r>
            <a:r>
              <a:rPr lang="en-US" b="1" u="sng" dirty="0">
                <a:solidFill>
                  <a:prstClr val="black"/>
                </a:solidFill>
              </a:rPr>
              <a:t>Oregon Land Use Planning Goals: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Goal 10: Housing (OAR 660-015-0000)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38D8-4E88-4E17-B3F2-B5273B985D7E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DBFEA8E-4F09-437C-AD63-4510488D0CBE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713D5A9-5368-49E4-BAF0-01B93297F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2790519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8367" y="1094354"/>
            <a:ext cx="6197033" cy="3993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942" y="124516"/>
            <a:ext cx="5102115" cy="744504"/>
          </a:xfrm>
        </p:spPr>
        <p:txBody>
          <a:bodyPr/>
          <a:lstStyle/>
          <a:p>
            <a:r>
              <a:rPr lang="en-US" sz="4400" dirty="0"/>
              <a:t> Vicinity Map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8</a:t>
            </a:fld>
            <a:endParaRPr lang="en-US" dirty="0"/>
          </a:p>
        </p:txBody>
      </p:sp>
      <p:sp>
        <p:nvSpPr>
          <p:cNvPr id="14" name="Line Callout 1 (Border and Accent Bar) 10">
            <a:extLst>
              <a:ext uri="{FF2B5EF4-FFF2-40B4-BE49-F238E27FC236}">
                <a16:creationId xmlns:a16="http://schemas.microsoft.com/office/drawing/2014/main" id="{72F0790C-BCDB-4152-B1A1-86AFA7E244EA}"/>
              </a:ext>
            </a:extLst>
          </p:cNvPr>
          <p:cNvSpPr/>
          <p:nvPr/>
        </p:nvSpPr>
        <p:spPr>
          <a:xfrm>
            <a:off x="228600" y="3614515"/>
            <a:ext cx="2209800" cy="457200"/>
          </a:xfrm>
          <a:prstGeom prst="accentBorderCallout1">
            <a:avLst>
              <a:gd name="adj1" fmla="val 49344"/>
              <a:gd name="adj2" fmla="val 104372"/>
              <a:gd name="adj3" fmla="val 48797"/>
              <a:gd name="adj4" fmla="val 207883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Falcon Street</a:t>
            </a:r>
          </a:p>
        </p:txBody>
      </p:sp>
      <p:sp>
        <p:nvSpPr>
          <p:cNvPr id="11" name="Line Callout 1 (Border and Accent Bar) 10"/>
          <p:cNvSpPr/>
          <p:nvPr/>
        </p:nvSpPr>
        <p:spPr>
          <a:xfrm rot="5400000">
            <a:off x="7962898" y="5039747"/>
            <a:ext cx="457202" cy="1447800"/>
          </a:xfrm>
          <a:prstGeom prst="accentBorderCallout1">
            <a:avLst>
              <a:gd name="adj1" fmla="val 37718"/>
              <a:gd name="adj2" fmla="val -26204"/>
              <a:gd name="adj3" fmla="val 38247"/>
              <a:gd name="adj4" fmla="val -166445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200" dirty="0"/>
              <a:t>4</a:t>
            </a:r>
            <a:r>
              <a:rPr lang="en-US" sz="2200" baseline="30000" dirty="0"/>
              <a:t>th</a:t>
            </a:r>
            <a:r>
              <a:rPr lang="en-US" sz="2200" dirty="0"/>
              <a:t> Avenue</a:t>
            </a:r>
          </a:p>
        </p:txBody>
      </p:sp>
      <p:sp>
        <p:nvSpPr>
          <p:cNvPr id="16" name="Line Callout 1 (Border and Accent Bar) 10">
            <a:extLst>
              <a:ext uri="{FF2B5EF4-FFF2-40B4-BE49-F238E27FC236}">
                <a16:creationId xmlns:a16="http://schemas.microsoft.com/office/drawing/2014/main" id="{169DA13E-E80C-40A4-844D-7B084E311972}"/>
              </a:ext>
            </a:extLst>
          </p:cNvPr>
          <p:cNvSpPr/>
          <p:nvPr/>
        </p:nvSpPr>
        <p:spPr>
          <a:xfrm>
            <a:off x="193186" y="1760435"/>
            <a:ext cx="2209800" cy="457200"/>
          </a:xfrm>
          <a:prstGeom prst="accentBorderCallout1">
            <a:avLst>
              <a:gd name="adj1" fmla="val 49344"/>
              <a:gd name="adj2" fmla="val 104372"/>
              <a:gd name="adj3" fmla="val 74395"/>
              <a:gd name="adj4" fmla="val 202576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Arch Street</a:t>
            </a:r>
          </a:p>
        </p:txBody>
      </p:sp>
      <p:sp>
        <p:nvSpPr>
          <p:cNvPr id="17" name="Line Callout 1 (Border and Accent Bar) 10">
            <a:extLst>
              <a:ext uri="{FF2B5EF4-FFF2-40B4-BE49-F238E27FC236}">
                <a16:creationId xmlns:a16="http://schemas.microsoft.com/office/drawing/2014/main" id="{6A1D5811-BA41-4099-A8F7-B7B8D0A1E674}"/>
              </a:ext>
            </a:extLst>
          </p:cNvPr>
          <p:cNvSpPr/>
          <p:nvPr/>
        </p:nvSpPr>
        <p:spPr>
          <a:xfrm>
            <a:off x="193186" y="2578117"/>
            <a:ext cx="2209800" cy="675650"/>
          </a:xfrm>
          <a:prstGeom prst="accentBorderCallout1">
            <a:avLst>
              <a:gd name="adj1" fmla="val 49344"/>
              <a:gd name="adj2" fmla="val 104372"/>
              <a:gd name="adj3" fmla="val 39549"/>
              <a:gd name="adj4" fmla="val 293656"/>
            </a:avLst>
          </a:prstGeom>
          <a:solidFill>
            <a:schemeClr val="tx2">
              <a:lumMod val="75000"/>
            </a:schemeClr>
          </a:solidFill>
          <a:ln w="38100">
            <a:solidFill>
              <a:srgbClr val="2FCCF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Proposed Annexation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738460D-23E7-41F5-84F8-DF3521647C70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0588D83-0707-444A-A772-EFAB816F2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  <p:sp>
        <p:nvSpPr>
          <p:cNvPr id="19" name="Line Callout 1 (Border and Accent Bar) 10">
            <a:extLst>
              <a:ext uri="{FF2B5EF4-FFF2-40B4-BE49-F238E27FC236}">
                <a16:creationId xmlns:a16="http://schemas.microsoft.com/office/drawing/2014/main" id="{367C2C53-A39F-4B7F-93CD-BB95CF0B01FB}"/>
              </a:ext>
            </a:extLst>
          </p:cNvPr>
          <p:cNvSpPr/>
          <p:nvPr/>
        </p:nvSpPr>
        <p:spPr>
          <a:xfrm rot="5400000">
            <a:off x="3455082" y="4875331"/>
            <a:ext cx="457202" cy="1776634"/>
          </a:xfrm>
          <a:prstGeom prst="accentBorderCallout1">
            <a:avLst>
              <a:gd name="adj1" fmla="val 16913"/>
              <a:gd name="adj2" fmla="val -23931"/>
              <a:gd name="adj3" fmla="val 16609"/>
              <a:gd name="adj4" fmla="val -143717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Avenue</a:t>
            </a:r>
          </a:p>
        </p:txBody>
      </p:sp>
      <p:sp>
        <p:nvSpPr>
          <p:cNvPr id="20" name="Line Callout 1 (Border and Accent Bar) 10">
            <a:extLst>
              <a:ext uri="{FF2B5EF4-FFF2-40B4-BE49-F238E27FC236}">
                <a16:creationId xmlns:a16="http://schemas.microsoft.com/office/drawing/2014/main" id="{4377C8C9-4816-492B-ADBA-55CB92497143}"/>
              </a:ext>
            </a:extLst>
          </p:cNvPr>
          <p:cNvSpPr/>
          <p:nvPr/>
        </p:nvSpPr>
        <p:spPr>
          <a:xfrm rot="5400000">
            <a:off x="5791198" y="4878950"/>
            <a:ext cx="457202" cy="1776634"/>
          </a:xfrm>
          <a:prstGeom prst="accentBorderCallout1">
            <a:avLst>
              <a:gd name="adj1" fmla="val 29195"/>
              <a:gd name="adj2" fmla="val -21658"/>
              <a:gd name="adj3" fmla="val 30646"/>
              <a:gd name="adj4" fmla="val -407352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200" dirty="0"/>
              <a:t>2</a:t>
            </a:r>
            <a:r>
              <a:rPr lang="en-US" sz="2200" baseline="30000" dirty="0"/>
              <a:t>nd</a:t>
            </a:r>
            <a:r>
              <a:rPr lang="en-US" sz="2200" dirty="0"/>
              <a:t> Avenue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06C509-3FC8-4428-AA45-7F0AD4CA7F51}"/>
              </a:ext>
            </a:extLst>
          </p:cNvPr>
          <p:cNvSpPr txBox="1"/>
          <p:nvPr/>
        </p:nvSpPr>
        <p:spPr>
          <a:xfrm>
            <a:off x="6183342" y="2798098"/>
            <a:ext cx="3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333AD-75A8-4724-8E17-6956D99813FA}"/>
              </a:ext>
            </a:extLst>
          </p:cNvPr>
          <p:cNvSpPr txBox="1"/>
          <p:nvPr/>
        </p:nvSpPr>
        <p:spPr>
          <a:xfrm>
            <a:off x="6179500" y="3472292"/>
            <a:ext cx="3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9E548F-1B03-41C7-A5DF-99528B6E6E72}"/>
              </a:ext>
            </a:extLst>
          </p:cNvPr>
          <p:cNvSpPr txBox="1"/>
          <p:nvPr/>
        </p:nvSpPr>
        <p:spPr>
          <a:xfrm>
            <a:off x="5899533" y="3602710"/>
            <a:ext cx="3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18CA73-6577-4604-BF05-4C11E17BEF77}"/>
              </a:ext>
            </a:extLst>
          </p:cNvPr>
          <p:cNvSpPr txBox="1"/>
          <p:nvPr/>
        </p:nvSpPr>
        <p:spPr>
          <a:xfrm>
            <a:off x="4267008" y="3460270"/>
            <a:ext cx="3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798026-566F-46A3-9EC9-F586A3FB9EC0}"/>
              </a:ext>
            </a:extLst>
          </p:cNvPr>
          <p:cNvSpPr txBox="1"/>
          <p:nvPr/>
        </p:nvSpPr>
        <p:spPr>
          <a:xfrm>
            <a:off x="4267008" y="1738313"/>
            <a:ext cx="3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63B0CC-EBEB-4313-948E-0AB6C095D1C0}"/>
              </a:ext>
            </a:extLst>
          </p:cNvPr>
          <p:cNvSpPr txBox="1"/>
          <p:nvPr/>
        </p:nvSpPr>
        <p:spPr>
          <a:xfrm>
            <a:off x="5131482" y="1783430"/>
            <a:ext cx="3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62021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138D8-4E88-4E17-B3F2-B5273B985D7E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2DA36-8FC8-45A4-9EB2-F59C89E2E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247" y="661945"/>
            <a:ext cx="7265504" cy="5449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94CB9E-1979-41C7-AF85-2B0C86CCE384}"/>
              </a:ext>
            </a:extLst>
          </p:cNvPr>
          <p:cNvSpPr txBox="1"/>
          <p:nvPr/>
        </p:nvSpPr>
        <p:spPr>
          <a:xfrm>
            <a:off x="1284677" y="136525"/>
            <a:ext cx="657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Petitioner’s Property from 2</a:t>
            </a:r>
            <a:r>
              <a:rPr lang="en-US" sz="2800" baseline="30000" dirty="0">
                <a:latin typeface="+mj-lt"/>
              </a:rPr>
              <a:t>nd</a:t>
            </a:r>
            <a:r>
              <a:rPr lang="en-US" sz="2800" dirty="0">
                <a:latin typeface="+mj-lt"/>
              </a:rPr>
              <a:t> Avenue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F467DCD-07D6-4787-8796-EECCAE22305A}"/>
              </a:ext>
            </a:extLst>
          </p:cNvPr>
          <p:cNvSpPr txBox="1">
            <a:spLocks/>
          </p:cNvSpPr>
          <p:nvPr/>
        </p:nvSpPr>
        <p:spPr>
          <a:xfrm>
            <a:off x="659165" y="6356350"/>
            <a:ext cx="561022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Rannow Arch St. Annexation – PC 21 09 ANN 03 &amp; PC 21 10 ZC 03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C0BDECE-199D-4463-989F-6686EA61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</p:spPr>
        <p:txBody>
          <a:bodyPr/>
          <a:lstStyle/>
          <a:p>
            <a:r>
              <a:rPr lang="en-US" dirty="0"/>
              <a:t>7/13/2021</a:t>
            </a:r>
          </a:p>
        </p:txBody>
      </p:sp>
    </p:spTree>
    <p:extLst>
      <p:ext uri="{BB962C8B-B14F-4D97-AF65-F5344CB8AC3E}">
        <p14:creationId xmlns:p14="http://schemas.microsoft.com/office/powerpoint/2010/main" val="35198431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7672</TotalTime>
  <Words>1408</Words>
  <Application>Microsoft Office PowerPoint</Application>
  <PresentationFormat>On-screen Show (4:3)</PresentationFormat>
  <Paragraphs>238</Paragraphs>
  <Slides>29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Century Gothic</vt:lpstr>
      <vt:lpstr>Courier New</vt:lpstr>
      <vt:lpstr>Palatino Linotype</vt:lpstr>
      <vt:lpstr>Executive</vt:lpstr>
      <vt:lpstr>1_Executive</vt:lpstr>
      <vt:lpstr>Rannow Arch St. Annexation and Zone Assignment   </vt:lpstr>
      <vt:lpstr>Introduction</vt:lpstr>
      <vt:lpstr>Introduction</vt:lpstr>
      <vt:lpstr>Introduction</vt:lpstr>
      <vt:lpstr> Vicinity Map</vt:lpstr>
      <vt:lpstr>Annexation Criteria</vt:lpstr>
      <vt:lpstr>Zone Assignment Criteria</vt:lpstr>
      <vt:lpstr> Vicinity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Annexation Map</vt:lpstr>
      <vt:lpstr> Comprehensive Plan Designation</vt:lpstr>
      <vt:lpstr> Zoning Map</vt:lpstr>
      <vt:lpstr>Referral Comments</vt:lpstr>
      <vt:lpstr>Referral Comments</vt:lpstr>
      <vt:lpstr>Utilities &amp; Access</vt:lpstr>
      <vt:lpstr>Utilities &amp; Access</vt:lpstr>
      <vt:lpstr>PowerPoint Presentation</vt:lpstr>
      <vt:lpstr>PowerPoint Presentation</vt:lpstr>
      <vt:lpstr> 1915 Plat of Heceta Beach Subdivision</vt:lpstr>
      <vt:lpstr> Heceta Beach Park</vt:lpstr>
      <vt:lpstr>Conditions of Approval</vt:lpstr>
      <vt:lpstr>Alternatives</vt:lpstr>
      <vt:lpstr>Staff Recommendation</vt:lpstr>
      <vt:lpstr>Questions?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4781 Treewood Ct. Annexation Presentation</dc:title>
  <dc:creator>Glen Southerland;Dylan H-H</dc:creator>
  <cp:lastModifiedBy>Dylan Huber-Heidorn</cp:lastModifiedBy>
  <cp:revision>221</cp:revision>
  <cp:lastPrinted>2019-02-26T22:42:36Z</cp:lastPrinted>
  <dcterms:created xsi:type="dcterms:W3CDTF">2014-04-07T18:43:51Z</dcterms:created>
  <dcterms:modified xsi:type="dcterms:W3CDTF">2021-07-13T23:24:38Z</dcterms:modified>
</cp:coreProperties>
</file>