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9"/>
  </p:notesMasterIdLst>
  <p:handoutMasterIdLst>
    <p:handoutMasterId r:id="rId10"/>
  </p:handoutMasterIdLst>
  <p:sldIdLst>
    <p:sldId id="367" r:id="rId2"/>
    <p:sldId id="434" r:id="rId3"/>
    <p:sldId id="392" r:id="rId4"/>
    <p:sldId id="435" r:id="rId5"/>
    <p:sldId id="436" r:id="rId6"/>
    <p:sldId id="438" r:id="rId7"/>
    <p:sldId id="437" r:id="rId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65" autoAdjust="0"/>
    <p:restoredTop sz="88542" autoAdjust="0"/>
  </p:normalViewPr>
  <p:slideViewPr>
    <p:cSldViewPr>
      <p:cViewPr varScale="1">
        <p:scale>
          <a:sx n="101" d="100"/>
          <a:sy n="101" d="100"/>
        </p:scale>
        <p:origin x="1926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CE3D0D0-DE95-4887-BA7C-6C0023EC3B28}" type="datetimeFigureOut">
              <a:rPr lang="en-US" smtClean="0"/>
              <a:t>12/22/2020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23C7A9B3-5621-4F76-9A93-A6B91CBBA87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47736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7DDC90C3-7B29-4F0C-B2EE-8F2E33981DDF}" type="datetimeFigureOut">
              <a:rPr lang="en-US" smtClean="0"/>
              <a:t>12/22/2020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C92074C8-8A8F-444A-90FD-3AFE8EFD57B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95254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December 22, 2020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01138D8-4E88-4E17-B3F2-B5273B985D7E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Heceta Self Storage Corp. (Kingwood) PC 20 30 AR 07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December 22,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Heceta Self Storage Corp. (Kingwood) PC 20 30 AR 07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138D8-4E88-4E17-B3F2-B5273B985D7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December 22,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Heceta Self Storage Corp. (Kingwood) PC 20 30 AR 07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138D8-4E88-4E17-B3F2-B5273B985D7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December 22,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Heceta Self Storage Corp. (Kingwood) PC 20 30 AR 07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138D8-4E88-4E17-B3F2-B5273B985D7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December 22,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Heceta Self Storage Corp. (Kingwood) PC 20 30 AR 07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138D8-4E88-4E17-B3F2-B5273B985D7E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December 22,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Heceta Self Storage Corp. (Kingwood) PC 20 30 AR 07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138D8-4E88-4E17-B3F2-B5273B985D7E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December 22, 2020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Heceta Self Storage Corp. (Kingwood) PC 20 30 AR 07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138D8-4E88-4E17-B3F2-B5273B985D7E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December 22, 2020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Heceta Self Storage Corp. (Kingwood) PC 20 30 AR 07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138D8-4E88-4E17-B3F2-B5273B985D7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December 22, 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Heceta Self Storage Corp. (Kingwood) PC 20 30 AR 07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138D8-4E88-4E17-B3F2-B5273B985D7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December 22,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Heceta Self Storage Corp. (Kingwood) PC 20 30 AR 07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138D8-4E88-4E17-B3F2-B5273B985D7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December 22,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Heceta Self Storage Corp. (Kingwood) PC 20 30 AR 07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138D8-4E88-4E17-B3F2-B5273B985D7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US"/>
              <a:t>December 22,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US"/>
              <a:t>Heceta Self Storage Corp. (Kingwood) PC 20 30 AR 07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401138D8-4E88-4E17-B3F2-B5273B985D7E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52F8A1-5503-4F36-B835-26307030AF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lang="en-US" sz="4000" dirty="0"/>
              <a:t>B.U.G. Ratings</a:t>
            </a:r>
            <a:br>
              <a:rPr lang="en-US" sz="4000" dirty="0"/>
            </a:br>
            <a:r>
              <a:rPr lang="en-US" sz="2800" dirty="0"/>
              <a:t>(Backlight, </a:t>
            </a:r>
            <a:r>
              <a:rPr lang="en-US" sz="2800" dirty="0" err="1"/>
              <a:t>Uplight</a:t>
            </a:r>
            <a:r>
              <a:rPr lang="en-US" sz="2800" dirty="0"/>
              <a:t>, and Glare)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C7CBFD-7298-41FA-A426-F929A08900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December 22,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9688BB-9E49-43CD-9538-12A3CA2EB7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59165" y="6356350"/>
            <a:ext cx="4522435" cy="365125"/>
          </a:xfrm>
        </p:spPr>
        <p:txBody>
          <a:bodyPr/>
          <a:lstStyle/>
          <a:p>
            <a:r>
              <a:rPr lang="en-US" dirty="0"/>
              <a:t>Light Rating Systems and Standards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0C1E65-51D9-4C84-B15F-B7FF57127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138D8-4E88-4E17-B3F2-B5273B985D7E}" type="slidenum">
              <a:rPr lang="en-US" smtClean="0"/>
              <a:t>1</a:t>
            </a:fld>
            <a:endParaRPr lang="en-US" dirty="0"/>
          </a:p>
        </p:txBody>
      </p:sp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FBB44120-06B4-45A4-8243-782DD012EFC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3600" y="1447800"/>
            <a:ext cx="4876800" cy="4876800"/>
          </a:xfr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BD09E008-D556-447C-9199-778763591D78}"/>
              </a:ext>
            </a:extLst>
          </p:cNvPr>
          <p:cNvSpPr txBox="1"/>
          <p:nvPr/>
        </p:nvSpPr>
        <p:spPr>
          <a:xfrm>
            <a:off x="5309217" y="6137731"/>
            <a:ext cx="269363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Takethreelighting.com/bug-rating</a:t>
            </a:r>
          </a:p>
        </p:txBody>
      </p:sp>
    </p:spTree>
    <p:extLst>
      <p:ext uri="{BB962C8B-B14F-4D97-AF65-F5344CB8AC3E}">
        <p14:creationId xmlns:p14="http://schemas.microsoft.com/office/powerpoint/2010/main" val="29042507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52F8A1-5503-4F36-B835-26307030AF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lang="en-US" sz="4000" dirty="0"/>
              <a:t>B.U.G. Ratings</a:t>
            </a:r>
            <a:br>
              <a:rPr lang="en-US" sz="4000" dirty="0"/>
            </a:br>
            <a:r>
              <a:rPr lang="en-US" sz="2800" dirty="0"/>
              <a:t>(Backlight, </a:t>
            </a:r>
            <a:r>
              <a:rPr lang="en-US" sz="2800" dirty="0" err="1"/>
              <a:t>Uplight</a:t>
            </a:r>
            <a:r>
              <a:rPr lang="en-US" sz="2800" dirty="0"/>
              <a:t>, and Glare)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C7CBFD-7298-41FA-A426-F929A08900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December 22,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9688BB-9E49-43CD-9538-12A3CA2EB7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59165" y="6356350"/>
            <a:ext cx="4522435" cy="365125"/>
          </a:xfrm>
        </p:spPr>
        <p:txBody>
          <a:bodyPr/>
          <a:lstStyle/>
          <a:p>
            <a:r>
              <a:rPr lang="en-US" dirty="0"/>
              <a:t>Light Rating Systems and Standards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0C1E65-51D9-4C84-B15F-B7FF57127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138D8-4E88-4E17-B3F2-B5273B985D7E}" type="slidenum">
              <a:rPr lang="en-US" smtClean="0"/>
              <a:t>2</a:t>
            </a:fld>
            <a:endParaRPr lang="en-US" dirty="0"/>
          </a:p>
        </p:txBody>
      </p:sp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FBB44120-06B4-45A4-8243-782DD012EFC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55036" y="1447800"/>
            <a:ext cx="4833927" cy="4876800"/>
          </a:xfr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BD09E008-D556-447C-9199-778763591D78}"/>
              </a:ext>
            </a:extLst>
          </p:cNvPr>
          <p:cNvSpPr txBox="1"/>
          <p:nvPr/>
        </p:nvSpPr>
        <p:spPr>
          <a:xfrm>
            <a:off x="5642145" y="6125031"/>
            <a:ext cx="269363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Shop.innovativelight.com</a:t>
            </a:r>
          </a:p>
        </p:txBody>
      </p:sp>
    </p:spTree>
    <p:extLst>
      <p:ext uri="{BB962C8B-B14F-4D97-AF65-F5344CB8AC3E}">
        <p14:creationId xmlns:p14="http://schemas.microsoft.com/office/powerpoint/2010/main" val="22479121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73055E-C412-4CE9-A1BE-192D16ECDA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798" y="1600200"/>
            <a:ext cx="8229601" cy="4876800"/>
          </a:xfrm>
        </p:spPr>
        <p:txBody>
          <a:bodyPr/>
          <a:lstStyle/>
          <a:p>
            <a:endParaRPr lang="en-US" sz="3200" dirty="0">
              <a:solidFill>
                <a:schemeClr val="tx1"/>
              </a:solidFill>
            </a:endParaRPr>
          </a:p>
          <a:p>
            <a:r>
              <a:rPr lang="en-US" sz="3200" dirty="0">
                <a:solidFill>
                  <a:schemeClr val="tx1"/>
                </a:solidFill>
              </a:rPr>
              <a:t>Full Cutoff: 0% light at 90* or above</a:t>
            </a:r>
          </a:p>
          <a:p>
            <a:endParaRPr lang="en-US" sz="3200" dirty="0">
              <a:solidFill>
                <a:schemeClr val="tx1"/>
              </a:solidFill>
            </a:endParaRPr>
          </a:p>
          <a:p>
            <a:r>
              <a:rPr lang="en-US" sz="3200" dirty="0">
                <a:solidFill>
                  <a:schemeClr val="tx1"/>
                </a:solidFill>
              </a:rPr>
              <a:t>Cutoff: Maximum of 2.5% at 90*</a:t>
            </a:r>
          </a:p>
          <a:p>
            <a:endParaRPr lang="en-US" sz="3200" dirty="0">
              <a:solidFill>
                <a:schemeClr val="tx1"/>
              </a:solidFill>
            </a:endParaRPr>
          </a:p>
          <a:p>
            <a:r>
              <a:rPr lang="en-US" sz="3200" dirty="0">
                <a:solidFill>
                  <a:schemeClr val="tx1"/>
                </a:solidFill>
              </a:rPr>
              <a:t>Semi-cutoff: Maximum of 5% at 90*</a:t>
            </a:r>
          </a:p>
          <a:p>
            <a:endParaRPr lang="en-US" sz="3200" dirty="0">
              <a:solidFill>
                <a:schemeClr val="tx1"/>
              </a:solidFill>
            </a:endParaRPr>
          </a:p>
          <a:p>
            <a:r>
              <a:rPr lang="en-US" sz="3200" dirty="0">
                <a:solidFill>
                  <a:schemeClr val="tx1"/>
                </a:solidFill>
              </a:rPr>
              <a:t>Non-cutoff: No limitation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C7CBFD-7298-41FA-A426-F929A08900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December 22, 2020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9688BB-9E49-43CD-9538-12A3CA2EB7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59165" y="6356350"/>
            <a:ext cx="4217635" cy="365125"/>
          </a:xfrm>
        </p:spPr>
        <p:txBody>
          <a:bodyPr/>
          <a:lstStyle/>
          <a:p>
            <a:r>
              <a:rPr lang="en-US" dirty="0" err="1"/>
              <a:t>Heceta</a:t>
            </a:r>
            <a:r>
              <a:rPr lang="en-US" dirty="0"/>
              <a:t> Self Storage Corp. (Kingwood) PC 20 30 AR 07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0C1E65-51D9-4C84-B15F-B7FF57127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138D8-4E88-4E17-B3F2-B5273B985D7E}" type="slidenum">
              <a:rPr lang="en-US" smtClean="0"/>
              <a:t>3</a:t>
            </a:fld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7D127E1E-3960-485D-8D31-BFD24420C216}"/>
              </a:ext>
            </a:extLst>
          </p:cNvPr>
          <p:cNvSpPr txBox="1">
            <a:spLocks/>
          </p:cNvSpPr>
          <p:nvPr/>
        </p:nvSpPr>
        <p:spPr>
          <a:xfrm>
            <a:off x="457200" y="3048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z="4000" dirty="0"/>
              <a:t>Illuminating Engineering Society Cutoff Classifications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8317926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52F8A1-5503-4F36-B835-26307030AF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lang="en-US" sz="4000" dirty="0"/>
              <a:t>Proposed Lighting</a:t>
            </a:r>
            <a:br>
              <a:rPr lang="en-US" sz="4000" dirty="0"/>
            </a:br>
            <a:r>
              <a:rPr lang="en-US" sz="4000" dirty="0"/>
              <a:t>(details from Exhibit E)</a:t>
            </a:r>
            <a:endParaRPr lang="en-US" sz="28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C7CBFD-7298-41FA-A426-F929A08900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December 22,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9688BB-9E49-43CD-9538-12A3CA2EB7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59165" y="6356350"/>
            <a:ext cx="4522435" cy="365125"/>
          </a:xfrm>
        </p:spPr>
        <p:txBody>
          <a:bodyPr/>
          <a:lstStyle/>
          <a:p>
            <a:r>
              <a:rPr lang="en-US" dirty="0"/>
              <a:t>Light Rating Systems and Standards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0C1E65-51D9-4C84-B15F-B7FF57127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138D8-4E88-4E17-B3F2-B5273B985D7E}" type="slidenum">
              <a:rPr lang="en-US" smtClean="0"/>
              <a:t>4</a:t>
            </a:fld>
            <a:endParaRPr lang="en-US" dirty="0"/>
          </a:p>
        </p:txBody>
      </p:sp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FBB44120-06B4-45A4-8243-782DD012EFC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695456" y="1447800"/>
            <a:ext cx="3753087" cy="4876800"/>
          </a:xfr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F8C13AD9-3DFE-4313-A848-5A7C8635B5B6}"/>
              </a:ext>
            </a:extLst>
          </p:cNvPr>
          <p:cNvSpPr/>
          <p:nvPr/>
        </p:nvSpPr>
        <p:spPr>
          <a:xfrm>
            <a:off x="5638800" y="5334000"/>
            <a:ext cx="724547" cy="6096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3310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52F8A1-5503-4F36-B835-26307030AF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lang="en-US" sz="4000" dirty="0"/>
              <a:t>Proposed Lighting</a:t>
            </a:r>
            <a:br>
              <a:rPr lang="en-US" sz="4000" dirty="0"/>
            </a:br>
            <a:r>
              <a:rPr lang="en-US" sz="4000" dirty="0"/>
              <a:t>(details from Exhibit E)</a:t>
            </a:r>
            <a:endParaRPr lang="en-US" sz="28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C7CBFD-7298-41FA-A426-F929A08900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December 22,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9688BB-9E49-43CD-9538-12A3CA2EB7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59165" y="6356350"/>
            <a:ext cx="4522435" cy="365125"/>
          </a:xfrm>
        </p:spPr>
        <p:txBody>
          <a:bodyPr/>
          <a:lstStyle/>
          <a:p>
            <a:r>
              <a:rPr lang="en-US" dirty="0"/>
              <a:t>Light Rating Systems and Standards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0C1E65-51D9-4C84-B15F-B7FF57127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138D8-4E88-4E17-B3F2-B5273B985D7E}" type="slidenum">
              <a:rPr lang="en-US" smtClean="0"/>
              <a:t>5</a:t>
            </a:fld>
            <a:endParaRPr lang="en-US" dirty="0"/>
          </a:p>
        </p:txBody>
      </p:sp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FBB44120-06B4-45A4-8243-782DD012EFC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967814" y="1600200"/>
            <a:ext cx="5208372" cy="4572000"/>
          </a:xfr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98ADA106-9FE9-4E69-8A65-091AF786CBDE}"/>
              </a:ext>
            </a:extLst>
          </p:cNvPr>
          <p:cNvSpPr/>
          <p:nvPr/>
        </p:nvSpPr>
        <p:spPr>
          <a:xfrm>
            <a:off x="6248400" y="5410200"/>
            <a:ext cx="762000" cy="3048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64514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52F8A1-5503-4F36-B835-26307030AF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-186090"/>
            <a:ext cx="8229600" cy="1143000"/>
          </a:xfrm>
        </p:spPr>
        <p:txBody>
          <a:bodyPr/>
          <a:lstStyle/>
          <a:p>
            <a:r>
              <a:rPr lang="en-US" sz="4000" dirty="0"/>
              <a:t>Proposed Lighting</a:t>
            </a:r>
            <a:endParaRPr lang="en-US" sz="28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C7CBFD-7298-41FA-A426-F929A08900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December 22,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9688BB-9E49-43CD-9538-12A3CA2EB7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59165" y="6356350"/>
            <a:ext cx="4522435" cy="365125"/>
          </a:xfrm>
        </p:spPr>
        <p:txBody>
          <a:bodyPr/>
          <a:lstStyle/>
          <a:p>
            <a:r>
              <a:rPr lang="en-US" dirty="0"/>
              <a:t>Light Rating Systems and Standards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0C1E65-51D9-4C84-B15F-B7FF57127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138D8-4E88-4E17-B3F2-B5273B985D7E}" type="slidenum">
              <a:rPr lang="en-US" smtClean="0"/>
              <a:t>6</a:t>
            </a:fld>
            <a:endParaRPr lang="en-US" dirty="0"/>
          </a:p>
        </p:txBody>
      </p:sp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FBB44120-06B4-45A4-8243-782DD012EFC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447800" y="1223837"/>
            <a:ext cx="6248400" cy="5125156"/>
          </a:xfrm>
        </p:spPr>
      </p:pic>
    </p:spTree>
    <p:extLst>
      <p:ext uri="{BB962C8B-B14F-4D97-AF65-F5344CB8AC3E}">
        <p14:creationId xmlns:p14="http://schemas.microsoft.com/office/powerpoint/2010/main" val="9324652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52F8A1-5503-4F36-B835-26307030AF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lang="en-US" sz="4000" dirty="0"/>
              <a:t>Proposed Lighting</a:t>
            </a:r>
            <a:endParaRPr lang="en-US" sz="28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C7CBFD-7298-41FA-A426-F929A08900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December 22,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9688BB-9E49-43CD-9538-12A3CA2EB7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59165" y="6356350"/>
            <a:ext cx="4522435" cy="365125"/>
          </a:xfrm>
        </p:spPr>
        <p:txBody>
          <a:bodyPr/>
          <a:lstStyle/>
          <a:p>
            <a:r>
              <a:rPr lang="en-US" dirty="0"/>
              <a:t>Light Rating Systems and Standards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0C1E65-51D9-4C84-B15F-B7FF57127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138D8-4E88-4E17-B3F2-B5273B985D7E}" type="slidenum">
              <a:rPr lang="en-US" smtClean="0"/>
              <a:t>7</a:t>
            </a:fld>
            <a:endParaRPr lang="en-US" dirty="0"/>
          </a:p>
        </p:txBody>
      </p:sp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FBB44120-06B4-45A4-8243-782DD012EFC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370" r="25281"/>
          <a:stretch/>
        </p:blipFill>
        <p:spPr>
          <a:xfrm>
            <a:off x="152399" y="2209800"/>
            <a:ext cx="8839201" cy="3153230"/>
          </a:xfrm>
        </p:spPr>
      </p:pic>
    </p:spTree>
    <p:extLst>
      <p:ext uri="{BB962C8B-B14F-4D97-AF65-F5344CB8AC3E}">
        <p14:creationId xmlns:p14="http://schemas.microsoft.com/office/powerpoint/2010/main" val="416547857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8058</TotalTime>
  <Words>180</Words>
  <Application>Microsoft Office PowerPoint</Application>
  <PresentationFormat>On-screen Show (4:3)</PresentationFormat>
  <Paragraphs>38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Century Gothic</vt:lpstr>
      <vt:lpstr>Courier New</vt:lpstr>
      <vt:lpstr>Palatino Linotype</vt:lpstr>
      <vt:lpstr>Executive</vt:lpstr>
      <vt:lpstr>B.U.G. Ratings (Backlight, Uplight, and Glare)</vt:lpstr>
      <vt:lpstr>B.U.G. Ratings (Backlight, Uplight, and Glare)</vt:lpstr>
      <vt:lpstr>PowerPoint Presentation</vt:lpstr>
      <vt:lpstr>Proposed Lighting (details from Exhibit E)</vt:lpstr>
      <vt:lpstr>Proposed Lighting (details from Exhibit E)</vt:lpstr>
      <vt:lpstr>Proposed Lighting</vt:lpstr>
      <vt:lpstr>Proposed Lighting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ODOT Temporary Trailer</dc:title>
  <dc:creator>Dylan H-H</dc:creator>
  <cp:lastModifiedBy>Dylan Huber-Heidorn</cp:lastModifiedBy>
  <cp:revision>360</cp:revision>
  <cp:lastPrinted>2015-09-09T16:43:44Z</cp:lastPrinted>
  <dcterms:created xsi:type="dcterms:W3CDTF">2014-04-07T18:43:51Z</dcterms:created>
  <dcterms:modified xsi:type="dcterms:W3CDTF">2020-12-23T00:50:59Z</dcterms:modified>
</cp:coreProperties>
</file>