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79" r:id="rId6"/>
    <p:sldId id="280" r:id="rId7"/>
    <p:sldId id="290" r:id="rId8"/>
    <p:sldId id="288" r:id="rId9"/>
    <p:sldId id="289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4000" dirty="0"/>
              <a:t>Community Development Work Plan </a:t>
            </a:r>
            <a:br>
              <a:rPr lang="en-US" sz="4000" dirty="0"/>
            </a:br>
            <a:r>
              <a:rPr lang="en-US" sz="4000" dirty="0"/>
              <a:t>Land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530" y="4152834"/>
            <a:ext cx="3485072" cy="102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Wendy FarleyCampbell,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Planning Director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9/22/20</a:t>
            </a:r>
            <a:endParaRPr lang="en-US" sz="23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772D57-3954-47EC-8D95-0AEA72C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" y="4572000"/>
            <a:ext cx="4034100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Overview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275" y="2095500"/>
            <a:ext cx="5047341" cy="2790826"/>
          </a:xfrm>
        </p:spPr>
        <p:txBody>
          <a:bodyPr anchor="t">
            <a:noAutofit/>
          </a:bodyPr>
          <a:lstStyle/>
          <a:p>
            <a:r>
              <a:rPr lang="en-US" sz="2600" dirty="0"/>
              <a:t>2019-2021 Status</a:t>
            </a:r>
          </a:p>
          <a:p>
            <a:r>
              <a:rPr lang="en-US" sz="2600" dirty="0"/>
              <a:t>Planning Commissioner Input</a:t>
            </a:r>
          </a:p>
          <a:p>
            <a:r>
              <a:rPr lang="en-US" sz="2600" dirty="0"/>
              <a:t>Proposed Carry Over</a:t>
            </a:r>
          </a:p>
          <a:p>
            <a:r>
              <a:rPr lang="en-US" sz="2600" dirty="0"/>
              <a:t>Staff Input</a:t>
            </a:r>
          </a:p>
          <a:p>
            <a:r>
              <a:rPr lang="en-US" sz="2600" dirty="0"/>
              <a:t>Housing Needs Analysis Policies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D099-B450-41D0-9A22-46706B8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80" y="429261"/>
            <a:ext cx="10353762" cy="1257300"/>
          </a:xfrm>
        </p:spPr>
        <p:txBody>
          <a:bodyPr>
            <a:normAutofit/>
          </a:bodyPr>
          <a:lstStyle/>
          <a:p>
            <a:r>
              <a:rPr lang="en-US" sz="4800" dirty="0"/>
              <a:t>2019-2021 Status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1B475-D1EB-410C-8F50-81680DDC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9725"/>
            <a:ext cx="10353762" cy="4819013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/>
              <a:t>            </a:t>
            </a:r>
            <a:r>
              <a:rPr lang="en-US" sz="2800" dirty="0"/>
              <a:t>FEMA Floodplain FIRM Panel update</a:t>
            </a:r>
          </a:p>
          <a:p>
            <a:pPr marL="36900" indent="0">
              <a:buNone/>
            </a:pPr>
            <a:r>
              <a:rPr lang="en-US" sz="2800" dirty="0"/>
              <a:t>		Title 4 Chapter 4 Floodplain Code and Comp Plan updates</a:t>
            </a:r>
          </a:p>
          <a:p>
            <a:pPr marL="36900" indent="0">
              <a:buNone/>
            </a:pPr>
            <a:r>
              <a:rPr lang="en-US" sz="2800" dirty="0"/>
              <a:t>		Transportation Systems Plan Update--</a:t>
            </a:r>
            <a:r>
              <a:rPr lang="en-US" sz="2300" dirty="0"/>
              <a:t>Pending Grant Notice</a:t>
            </a:r>
          </a:p>
          <a:p>
            <a:pPr marL="36900" indent="0">
              <a:buNone/>
            </a:pPr>
            <a:r>
              <a:rPr lang="en-US" sz="2800" dirty="0"/>
              <a:t>		Residential Code Updates, Phase 1 </a:t>
            </a:r>
          </a:p>
          <a:p>
            <a:pPr marL="36900" indent="0">
              <a:buNone/>
            </a:pPr>
            <a:r>
              <a:rPr lang="en-US" sz="2800" dirty="0"/>
              <a:t>		Miscellaneous Code Amendments</a:t>
            </a:r>
          </a:p>
          <a:p>
            <a:pPr marL="36900" indent="0">
              <a:buNone/>
            </a:pPr>
            <a:r>
              <a:rPr lang="en-US" sz="2800" dirty="0"/>
              <a:t>		PC Digital Packet Delivery</a:t>
            </a:r>
          </a:p>
          <a:p>
            <a:pPr marL="36900" indent="0">
              <a:buNone/>
            </a:pPr>
            <a:r>
              <a:rPr lang="en-US" sz="2800" dirty="0"/>
              <a:t>		Mural Code Update</a:t>
            </a:r>
          </a:p>
          <a:p>
            <a:pPr marL="36900" indent="0">
              <a:buNone/>
            </a:pPr>
            <a:r>
              <a:rPr lang="en-US" sz="2800" dirty="0"/>
              <a:t>		Lighting Code Update—Parking 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E2C5B-0CCE-4BF3-BA8B-CF98DAB5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88" y="1674075"/>
            <a:ext cx="436033" cy="436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EB155-C430-41F6-BF02-0EBF033D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88" y="2289162"/>
            <a:ext cx="436033" cy="436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937C1-A325-41F2-B1D2-CAACF197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63" y="3482138"/>
            <a:ext cx="436033" cy="436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CDCBC4-4ACB-4AF6-8667-60B18EDD5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92" y="4047745"/>
            <a:ext cx="436033" cy="436033"/>
          </a:xfrm>
          <a:prstGeom prst="rect">
            <a:avLst/>
          </a:prstGeom>
        </p:spPr>
      </p:pic>
      <p:sp>
        <p:nvSpPr>
          <p:cNvPr id="18" name="Cross 17">
            <a:extLst>
              <a:ext uri="{FF2B5EF4-FFF2-40B4-BE49-F238E27FC236}">
                <a16:creationId xmlns:a16="http://schemas.microsoft.com/office/drawing/2014/main" id="{1D2166A7-9583-4858-8219-CD8AE9A3DB1D}"/>
              </a:ext>
            </a:extLst>
          </p:cNvPr>
          <p:cNvSpPr/>
          <p:nvPr/>
        </p:nvSpPr>
        <p:spPr>
          <a:xfrm rot="2445209">
            <a:off x="1206007" y="2827498"/>
            <a:ext cx="429516" cy="430426"/>
          </a:xfrm>
          <a:prstGeom prst="plus">
            <a:avLst>
              <a:gd name="adj" fmla="val 4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5A566D-483E-460A-B740-ED340CC2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93" y="4619980"/>
            <a:ext cx="436033" cy="436033"/>
          </a:xfrm>
          <a:prstGeom prst="rect">
            <a:avLst/>
          </a:prstGeom>
        </p:spPr>
      </p:pic>
      <p:sp>
        <p:nvSpPr>
          <p:cNvPr id="21" name="Cross 20">
            <a:extLst>
              <a:ext uri="{FF2B5EF4-FFF2-40B4-BE49-F238E27FC236}">
                <a16:creationId xmlns:a16="http://schemas.microsoft.com/office/drawing/2014/main" id="{51A7B7D5-D56D-4C9E-8166-3149BFB12624}"/>
              </a:ext>
            </a:extLst>
          </p:cNvPr>
          <p:cNvSpPr/>
          <p:nvPr/>
        </p:nvSpPr>
        <p:spPr>
          <a:xfrm rot="2445209">
            <a:off x="1267650" y="5155437"/>
            <a:ext cx="429516" cy="430426"/>
          </a:xfrm>
          <a:prstGeom prst="plus">
            <a:avLst>
              <a:gd name="adj" fmla="val 4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393D1824-524C-4B82-9865-0BAFFFA1CE6A}"/>
              </a:ext>
            </a:extLst>
          </p:cNvPr>
          <p:cNvSpPr/>
          <p:nvPr/>
        </p:nvSpPr>
        <p:spPr>
          <a:xfrm rot="2445209">
            <a:off x="1248911" y="5712483"/>
            <a:ext cx="429516" cy="430426"/>
          </a:xfrm>
          <a:prstGeom prst="plus">
            <a:avLst>
              <a:gd name="adj" fmla="val 4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5759-5AAB-49F0-B955-2F4E05A8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Commissioner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1880-5F17-4B9F-BDA2-64BCDC56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274" y="2533651"/>
            <a:ext cx="6829425" cy="2152649"/>
          </a:xfrm>
        </p:spPr>
        <p:txBody>
          <a:bodyPr>
            <a:normAutofit/>
          </a:bodyPr>
          <a:lstStyle/>
          <a:p>
            <a:r>
              <a:rPr lang="en-US" sz="2800" dirty="0"/>
              <a:t>Carry-Over from 2019-2021 Work Plan</a:t>
            </a:r>
          </a:p>
          <a:p>
            <a:r>
              <a:rPr lang="en-US" sz="2800" dirty="0"/>
              <a:t>Additions to existing objectives/tasks</a:t>
            </a:r>
          </a:p>
          <a:p>
            <a:r>
              <a:rPr lang="en-US" sz="2800" dirty="0"/>
              <a:t>New Ideas/Concepts</a:t>
            </a:r>
          </a:p>
        </p:txBody>
      </p:sp>
    </p:spTree>
    <p:extLst>
      <p:ext uri="{BB962C8B-B14F-4D97-AF65-F5344CB8AC3E}">
        <p14:creationId xmlns:p14="http://schemas.microsoft.com/office/powerpoint/2010/main" val="335581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D099-B450-41D0-9A22-46706B8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80" y="429261"/>
            <a:ext cx="10353762" cy="1257300"/>
          </a:xfrm>
        </p:spPr>
        <p:txBody>
          <a:bodyPr>
            <a:normAutofit/>
          </a:bodyPr>
          <a:lstStyle/>
          <a:p>
            <a:r>
              <a:rPr lang="en-US" sz="4800" dirty="0"/>
              <a:t>Proposed Carry Over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1B475-D1EB-410C-8F50-81680DDC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09" y="1790700"/>
            <a:ext cx="10248381" cy="4428488"/>
          </a:xfrm>
        </p:spPr>
        <p:txBody>
          <a:bodyPr>
            <a:normAutofit/>
          </a:bodyPr>
          <a:lstStyle/>
          <a:p>
            <a:r>
              <a:rPr lang="en-US" sz="2800" dirty="0"/>
              <a:t>Transportation Systems Plan Update</a:t>
            </a:r>
          </a:p>
          <a:p>
            <a:pPr lvl="1"/>
            <a:r>
              <a:rPr lang="en-US" sz="2600" dirty="0"/>
              <a:t>Committee driven, staff facilitated/managed and contractual counts</a:t>
            </a:r>
            <a:endParaRPr lang="en-US" dirty="0"/>
          </a:p>
          <a:p>
            <a:r>
              <a:rPr lang="en-US" sz="2800" dirty="0"/>
              <a:t>Residential Code Updates, Phase 2, short term rentals, RV park, special, transitional, emergency, Phase 1 revisit</a:t>
            </a:r>
          </a:p>
          <a:p>
            <a:r>
              <a:rPr lang="en-US" sz="2800" dirty="0"/>
              <a:t>Miscellaneous Code Amendments</a:t>
            </a:r>
          </a:p>
          <a:p>
            <a:r>
              <a:rPr lang="en-US" sz="2800" dirty="0"/>
              <a:t>Mural Code Update</a:t>
            </a:r>
          </a:p>
          <a:p>
            <a:r>
              <a:rPr lang="en-US" sz="2800" dirty="0"/>
              <a:t>Lighting Code Update—Parking Lot</a:t>
            </a:r>
          </a:p>
        </p:txBody>
      </p:sp>
    </p:spTree>
    <p:extLst>
      <p:ext uri="{BB962C8B-B14F-4D97-AF65-F5344CB8AC3E}">
        <p14:creationId xmlns:p14="http://schemas.microsoft.com/office/powerpoint/2010/main" val="428470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D099-B450-41D0-9A22-46706B8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55" y="191136"/>
            <a:ext cx="10353762" cy="1257300"/>
          </a:xfrm>
        </p:spPr>
        <p:txBody>
          <a:bodyPr>
            <a:normAutofit/>
          </a:bodyPr>
          <a:lstStyle/>
          <a:p>
            <a:r>
              <a:rPr lang="en-US" sz="4800" dirty="0"/>
              <a:t>Staff Input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1B475-D1EB-410C-8F50-81680DDC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283" y="1448436"/>
            <a:ext cx="10248381" cy="47421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Industrial building architectural standards</a:t>
            </a:r>
          </a:p>
          <a:p>
            <a:r>
              <a:rPr lang="en-US" sz="2800" dirty="0"/>
              <a:t>Vegetation Preservation—Greenbelts, setbacks, etc.—add-on</a:t>
            </a:r>
          </a:p>
          <a:p>
            <a:r>
              <a:rPr lang="en-US" sz="2800" dirty="0"/>
              <a:t>Old Town Parking Assessment  @   Wayfinding</a:t>
            </a:r>
          </a:p>
          <a:p>
            <a:r>
              <a:rPr lang="en-US" sz="2800" dirty="0"/>
              <a:t>Commercial Districts—Use Lists, On-site Outdoor Cafes, Neighborhood Commercial Use</a:t>
            </a:r>
          </a:p>
          <a:p>
            <a:r>
              <a:rPr lang="en-US" sz="2800" dirty="0"/>
              <a:t>Parking—Compact standards,  ADA standards</a:t>
            </a:r>
          </a:p>
          <a:p>
            <a:r>
              <a:rPr lang="en-US" sz="2800" dirty="0"/>
              <a:t>Stormwater Design Manual Updates, planting density, setbacks, etc.</a:t>
            </a:r>
          </a:p>
          <a:p>
            <a:r>
              <a:rPr lang="en-US" sz="2800" dirty="0"/>
              <a:t>Affordable Housing Incentives—density bonuses…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37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B84E-8CC9-4B4C-A04C-B0698E52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75920"/>
            <a:ext cx="10353762" cy="1257300"/>
          </a:xfrm>
        </p:spPr>
        <p:txBody>
          <a:bodyPr>
            <a:normAutofit/>
          </a:bodyPr>
          <a:lstStyle/>
          <a:p>
            <a:r>
              <a:rPr lang="en-US" sz="4800" dirty="0"/>
              <a:t>Housing Needs Analysis Policies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A252-59BC-4C5E-82B0-1524AB366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55" y="1633220"/>
            <a:ext cx="8087965" cy="474556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Incentivize Affordable Housing</a:t>
            </a:r>
          </a:p>
          <a:p>
            <a:pPr lvl="1"/>
            <a:r>
              <a:rPr lang="en-US" sz="2400" dirty="0"/>
              <a:t>Levy or CET funding</a:t>
            </a:r>
          </a:p>
          <a:p>
            <a:pPr lvl="1"/>
            <a:r>
              <a:rPr lang="en-US" sz="2400" dirty="0"/>
              <a:t>10-20 year property tax exemption</a:t>
            </a:r>
          </a:p>
          <a:p>
            <a:pPr lvl="1"/>
            <a:r>
              <a:rPr lang="en-US" sz="2400" dirty="0"/>
              <a:t>Density bonuses &amp; parking reductions</a:t>
            </a:r>
          </a:p>
          <a:p>
            <a:r>
              <a:rPr lang="en-US" sz="2600" dirty="0"/>
              <a:t>Capital Improvement Plan prioritized to support affordable housing—access to undeveloped areas</a:t>
            </a:r>
          </a:p>
          <a:p>
            <a:r>
              <a:rPr lang="en-US" sz="2600" dirty="0"/>
              <a:t>Encourage rehabilitation of substandard housing stock</a:t>
            </a:r>
          </a:p>
          <a:p>
            <a:r>
              <a:rPr lang="en-US" sz="2600" dirty="0"/>
              <a:t>Residential Code Updates--short term rentals, RV park, special, transitional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03C4F-7A87-44FE-B91B-16B489B6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369" y="4148042"/>
            <a:ext cx="3270069" cy="2342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3BB7D-04B1-40F7-8A05-FDCE820D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360" y="1538528"/>
            <a:ext cx="3922078" cy="24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5F15-8C8E-42F8-8B82-7D47F28A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FECCCA-BAA8-40AE-B1ED-03948FAE3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78285" y="4324350"/>
            <a:ext cx="3235430" cy="18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9EBF4-9230-4F8D-ACD8-9E1C43D75809}"/>
              </a:ext>
            </a:extLst>
          </p:cNvPr>
          <p:cNvSpPr txBox="1"/>
          <p:nvPr/>
        </p:nvSpPr>
        <p:spPr>
          <a:xfrm>
            <a:off x="2855565" y="1762760"/>
            <a:ext cx="842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{A8A44C41-8CF2-468D-8EA0-11B83D43CE09}tf55705232_win32</Template>
  <TotalTime>1531</TotalTime>
  <Words>277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Goudy Old Style</vt:lpstr>
      <vt:lpstr>Wingdings 2</vt:lpstr>
      <vt:lpstr>SlateVTI</vt:lpstr>
      <vt:lpstr>Community Development Work Plan  Land Use</vt:lpstr>
      <vt:lpstr>Overview</vt:lpstr>
      <vt:lpstr>2019-2021 Status</vt:lpstr>
      <vt:lpstr>Planning Commissioner Input</vt:lpstr>
      <vt:lpstr>Proposed Carry Over</vt:lpstr>
      <vt:lpstr>Staff Input</vt:lpstr>
      <vt:lpstr>Housing Needs Analysis Policies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FLORENCE HOUSING UPDATE</dc:title>
  <dc:creator>Wendy Farley-Campbell</dc:creator>
  <cp:lastModifiedBy>Wendy Farley-Campbell</cp:lastModifiedBy>
  <cp:revision>43</cp:revision>
  <dcterms:created xsi:type="dcterms:W3CDTF">2020-09-16T20:01:58Z</dcterms:created>
  <dcterms:modified xsi:type="dcterms:W3CDTF">2020-09-22T22:27:30Z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