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handoutMasterIdLst>
    <p:handoutMasterId r:id="rId33"/>
  </p:handoutMasterIdLst>
  <p:sldIdLst>
    <p:sldId id="256" r:id="rId4"/>
    <p:sldId id="258" r:id="rId5"/>
    <p:sldId id="279" r:id="rId6"/>
    <p:sldId id="462" r:id="rId7"/>
    <p:sldId id="463" r:id="rId8"/>
    <p:sldId id="465" r:id="rId9"/>
    <p:sldId id="443" r:id="rId10"/>
    <p:sldId id="410" r:id="rId11"/>
    <p:sldId id="411" r:id="rId12"/>
    <p:sldId id="425" r:id="rId13"/>
    <p:sldId id="407" r:id="rId14"/>
    <p:sldId id="276" r:id="rId15"/>
    <p:sldId id="449" r:id="rId16"/>
    <p:sldId id="448" r:id="rId17"/>
    <p:sldId id="289" r:id="rId18"/>
    <p:sldId id="337" r:id="rId19"/>
    <p:sldId id="461" r:id="rId20"/>
    <p:sldId id="460" r:id="rId21"/>
    <p:sldId id="455" r:id="rId22"/>
    <p:sldId id="458" r:id="rId23"/>
    <p:sldId id="283" r:id="rId24"/>
    <p:sldId id="456" r:id="rId25"/>
    <p:sldId id="451" r:id="rId26"/>
    <p:sldId id="457" r:id="rId27"/>
    <p:sldId id="454" r:id="rId28"/>
    <p:sldId id="452" r:id="rId29"/>
    <p:sldId id="287" r:id="rId30"/>
    <p:sldId id="45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Johnston" initials="RJ" lastIdx="1" clrIdx="0">
    <p:extLst>
      <p:ext uri="{19B8F6BF-5375-455C-9EA6-DF929625EA0E}">
        <p15:presenceInfo xmlns:p15="http://schemas.microsoft.com/office/powerpoint/2012/main" userId="S-1-5-21-3982259118-3243722213-2145054419-3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88542" autoAdjust="0"/>
  </p:normalViewPr>
  <p:slideViewPr>
    <p:cSldViewPr>
      <p:cViewPr varScale="1">
        <p:scale>
          <a:sx n="114" d="100"/>
          <a:sy n="114" d="100"/>
        </p:scale>
        <p:origin x="166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E3D0D0-DE95-4887-BA7C-6C0023EC3B2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C7A9B3-5621-4F76-9A93-A6B91CBB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3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DC90C3-7B29-4F0C-B2EE-8F2E33981DDF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2074C8-8A8F-444A-90FD-3AFE8EFD5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5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6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7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074C8-8A8F-444A-90FD-3AFE8EFD5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142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074C8-8A8F-444A-90FD-3AFE8EFD5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65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8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8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Previously, on Young</a:t>
            </a:r>
            <a:r>
              <a:rPr lang="en-US" baseline="0" dirty="0"/>
              <a:t> and the Restless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1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1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14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4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4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3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49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8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2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91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46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14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69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1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4C8-8A8F-444A-90FD-3AFE8EFD57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89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1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9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40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44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5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5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44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76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46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60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08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124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03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2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1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42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31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87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08/25/2020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1138D8-4E88-4E17-B3F2-B5273B985D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2">
                <a:tint val="80000"/>
                <a:satMod val="25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36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2">
                <a:tint val="80000"/>
                <a:satMod val="25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PC 20 07 PUD 01 &amp; PC 20 08 SUB 01 Florence Golf Links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1138D8-4E88-4E17-B3F2-B5273B985D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4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46196"/>
            <a:ext cx="8686800" cy="2743200"/>
          </a:xfrm>
        </p:spPr>
        <p:txBody>
          <a:bodyPr/>
          <a:lstStyle/>
          <a:p>
            <a:r>
              <a:rPr lang="en-US" sz="6000" dirty="0"/>
              <a:t>Florence Golf Links</a:t>
            </a:r>
            <a:br>
              <a:rPr lang="en-US" sz="6000" dirty="0"/>
            </a:br>
            <a:r>
              <a:rPr lang="en-US" sz="3200" dirty="0"/>
              <a:t>Preliminary Planned Unit Development (PUD) &amp;</a:t>
            </a:r>
            <a:br>
              <a:rPr lang="en-US" sz="3200" dirty="0"/>
            </a:br>
            <a:r>
              <a:rPr lang="en-US" sz="3200" dirty="0"/>
              <a:t>Tentative Subdivision Plat (SUB)</a:t>
            </a:r>
            <a:br>
              <a:rPr lang="en-US" sz="60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598" y="3440029"/>
            <a:ext cx="5907881" cy="115102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PC 20 07 PUD 01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PC 20 08 SUB 01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58" y="4687469"/>
            <a:ext cx="2824163" cy="21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5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F0A558B-41E1-4C18-9B3A-F087631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648"/>
            <a:ext cx="8229600" cy="200027"/>
          </a:xfrm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APPLICABLE REVIEW CRITERIA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92" y="701676"/>
            <a:ext cx="8229600" cy="5654675"/>
          </a:xfrm>
        </p:spPr>
        <p:txBody>
          <a:bodyPr>
            <a:normAutofit fontScale="25000" lnSpcReduction="20000"/>
          </a:bodyPr>
          <a:lstStyle/>
          <a:p>
            <a:pPr marL="1828800" indent="-1828800">
              <a:buNone/>
            </a:pPr>
            <a:endParaRPr lang="en-US" sz="3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11430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6700" b="1" u="sng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Title 11: Subdivision Regulations</a:t>
            </a:r>
          </a:p>
          <a:p>
            <a:pPr marL="11430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1:  Subdivision Administration General Provision, </a:t>
            </a:r>
            <a:r>
              <a:rPr lang="en-US" sz="1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Sections 1 thru 8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3: Subdivision Tentative Plan Procedure, </a:t>
            </a:r>
            <a:r>
              <a:rPr lang="en-US" sz="12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Sections 1 thru 4, &amp; 8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5:  Platting and Mapping Standards, </a:t>
            </a:r>
            <a:r>
              <a:rPr lang="en-US" sz="1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Sections 5-1 thru 5-4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7: Application for Modification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6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3817D0-0DF7-44F4-8ECA-DD01BC3D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z="1800" b="1" smtClean="0">
                <a:solidFill>
                  <a:schemeClr val="tx1"/>
                </a:solidFill>
              </a:rPr>
              <a:t>10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B6D84C-114A-4849-B139-9C100FF1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4370035" cy="273050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4A569-870B-48BA-986D-39185107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261118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3735C2-BD55-45FE-8A81-6ABD89027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760412"/>
            <a:ext cx="7162800" cy="5716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itle 38">
            <a:extLst>
              <a:ext uri="{FF2B5EF4-FFF2-40B4-BE49-F238E27FC236}">
                <a16:creationId xmlns:a16="http://schemas.microsoft.com/office/drawing/2014/main" id="{95053E92-5060-4232-BFEC-5DCB5CDA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64" y="0"/>
            <a:ext cx="7646635" cy="1044361"/>
          </a:xfrm>
        </p:spPr>
        <p:txBody>
          <a:bodyPr anchor="ctr"/>
          <a:lstStyle/>
          <a:p>
            <a:r>
              <a:rPr lang="en-US" sz="4800" dirty="0"/>
              <a:t>Proposed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F98F8F-EE29-46CA-9289-A86810AC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z="1800" b="1" smtClean="0">
                <a:solidFill>
                  <a:schemeClr val="tx1"/>
                </a:solidFill>
              </a:rPr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06FE0C-460F-4957-88FF-972226A70A85}"/>
              </a:ext>
            </a:extLst>
          </p:cNvPr>
          <p:cNvSpPr txBox="1"/>
          <p:nvPr/>
        </p:nvSpPr>
        <p:spPr>
          <a:xfrm>
            <a:off x="1162065" y="5086363"/>
            <a:ext cx="2000236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Multi-Family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9BF3A-3909-4FD6-BA72-4EEDC3C1DC69}"/>
              </a:ext>
            </a:extLst>
          </p:cNvPr>
          <p:cNvSpPr txBox="1"/>
          <p:nvPr/>
        </p:nvSpPr>
        <p:spPr>
          <a:xfrm>
            <a:off x="6656035" y="1044362"/>
            <a:ext cx="2057400" cy="58477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Detached</a:t>
            </a:r>
          </a:p>
          <a:p>
            <a:pPr algn="ctr"/>
            <a:r>
              <a:rPr lang="en-US" sz="1600" b="1" dirty="0">
                <a:latin typeface="+mj-lt"/>
              </a:rPr>
              <a:t>Residential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BC1947-AD1A-4478-BD75-9E2873FE9440}"/>
              </a:ext>
            </a:extLst>
          </p:cNvPr>
          <p:cNvSpPr txBox="1"/>
          <p:nvPr/>
        </p:nvSpPr>
        <p:spPr>
          <a:xfrm>
            <a:off x="3352800" y="2807238"/>
            <a:ext cx="23622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Attached Residential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8EA4CF-49BF-4300-8E50-A9AC13AC1D96}"/>
              </a:ext>
            </a:extLst>
          </p:cNvPr>
          <p:cNvCxnSpPr>
            <a:cxnSpLocks/>
          </p:cNvCxnSpPr>
          <p:nvPr/>
        </p:nvCxnSpPr>
        <p:spPr>
          <a:xfrm flipH="1">
            <a:off x="2594834" y="1524000"/>
            <a:ext cx="681766" cy="38397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2A97A8B-9A83-4A13-9E1F-03915B9DE339}"/>
              </a:ext>
            </a:extLst>
          </p:cNvPr>
          <p:cNvSpPr/>
          <p:nvPr/>
        </p:nvSpPr>
        <p:spPr>
          <a:xfrm>
            <a:off x="1066800" y="941850"/>
            <a:ext cx="1980608" cy="3949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</a:rPr>
              <a:t>Multi-Family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D08F4-0529-414E-992B-787C8C69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689" y="6469129"/>
            <a:ext cx="4522435" cy="325651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DFAA3-CCEB-40BA-B953-E919188B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39123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460AB0-7E5F-4F24-80BF-787402EC4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2" y="762001"/>
            <a:ext cx="5714998" cy="5099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407"/>
          </a:xfrm>
        </p:spPr>
        <p:txBody>
          <a:bodyPr anchor="ctr"/>
          <a:lstStyle/>
          <a:p>
            <a:pPr algn="l"/>
            <a:r>
              <a:rPr lang="en-US" dirty="0">
                <a:latin typeface="Candara" panose="020E0502030303020204" pitchFamily="34" charset="0"/>
              </a:rPr>
              <a:t>Proposed Phase 1A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4370035" cy="120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138D8-4E88-4E17-B3F2-B5273B985D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5105400" y="5334000"/>
            <a:ext cx="304800" cy="38100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4837" y="575937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084719"/>
            <a:ext cx="3429000" cy="45243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Phase 1A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Units: 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Open Space: 20.7%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Rec. Space: 39.8%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Lot:   7.09 Acres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Est. Time to Complete: 16 mos.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9335699-521C-4D4B-96D4-C5E2A53F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6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407"/>
          </a:xfrm>
        </p:spPr>
        <p:txBody>
          <a:bodyPr anchor="ctr"/>
          <a:lstStyle/>
          <a:p>
            <a:pPr algn="l"/>
            <a:r>
              <a:rPr lang="en-US" dirty="0">
                <a:latin typeface="Candara" panose="020E0502030303020204" pitchFamily="34" charset="0"/>
              </a:rPr>
              <a:t>Proposed Phase 1B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93835" cy="3867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PC 20 07 PUD 01 &amp; PC 20 08 SUB 01 Florence Golf Links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138D8-4E88-4E17-B3F2-B5273B985D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6552488" y="5480347"/>
            <a:ext cx="304800" cy="38100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4062" y="588449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0117" y="855552"/>
            <a:ext cx="2354057" cy="52629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Phase 1B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Units: 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Open Space: 4.4%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Rec. Space: 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Lot:   2.19 Acres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Est. Time to Complete: 9 -10 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7" y="1219199"/>
            <a:ext cx="5983793" cy="519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7B08D-35E2-4EDC-8D14-AC2D178C8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2" y="762003"/>
            <a:ext cx="6077530" cy="55943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6724D-527C-4AAF-A4EC-2A8528B3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/>
              <a:t>Testimony Concerns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440472"/>
              </p:ext>
            </p:extLst>
          </p:nvPr>
        </p:nvGraphicFramePr>
        <p:xfrm>
          <a:off x="712435" y="1029165"/>
          <a:ext cx="7772400" cy="58288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2035">
                <a:tc>
                  <a:txBody>
                    <a:bodyPr/>
                    <a:lstStyle/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Multiple Testimonies – posted online-</a:t>
                      </a:r>
                    </a:p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Traffic Safety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Stormwater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Density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Quality of life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Tsunami Evacuation Routes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Greenbelt conservation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Increase in crime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Need additional open/rec space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035">
                <a:tc>
                  <a:txBody>
                    <a:bodyPr/>
                    <a:lstStyle/>
                    <a:p>
                      <a:pPr marL="685800" marR="0" lvl="1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4446235" cy="196850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43081-CC6F-4647-821D-C0040F1B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393083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F0A558B-41E1-4C18-9B3A-F087631E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92" y="1066800"/>
            <a:ext cx="8229600" cy="52895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Confederated Tribes</a:t>
            </a:r>
          </a:p>
          <a:p>
            <a:pPr>
              <a:spcBef>
                <a:spcPts val="0"/>
              </a:spcBef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Century Link - 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Stormwater</a:t>
            </a:r>
          </a:p>
          <a:p>
            <a:pPr>
              <a:spcBef>
                <a:spcPts val="0"/>
              </a:spcBef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Jim Hanks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P.E.-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Traffic Impact Study</a:t>
            </a:r>
          </a:p>
          <a:p>
            <a:pPr>
              <a:spcBef>
                <a:spcPts val="0"/>
              </a:spcBef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GSI Stormwater Solutions, Inc. 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–Stormwater</a:t>
            </a:r>
          </a:p>
          <a:p>
            <a:pPr>
              <a:spcBef>
                <a:spcPts val="0"/>
              </a:spcBef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Tony Miller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-Fire Marshal w/ Siuslaw Fire and Rescue</a:t>
            </a:r>
          </a:p>
          <a:p>
            <a:pPr>
              <a:spcBef>
                <a:spcPts val="0"/>
              </a:spcBef>
            </a:pP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Mike Miller</a:t>
            </a:r>
            <a:r>
              <a:rPr lang="en-US" sz="3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-Public Works Director, City of Florence</a:t>
            </a:r>
          </a:p>
          <a:p>
            <a:pPr>
              <a:spcBef>
                <a:spcPts val="0"/>
              </a:spcBef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3817D0-0DF7-44F4-8ECA-DD01BC3D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384-6D16-4323-9D5F-44EEAAF2556A}" type="slidenum">
              <a:rPr lang="en-US" sz="1800" b="1" smtClean="0">
                <a:solidFill>
                  <a:schemeClr val="tx1"/>
                </a:solidFill>
              </a:rPr>
              <a:t>15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A1ABE3-AF54-4CC9-87A4-54A0D0B4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4141435" cy="273050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45189-AC92-4CA1-983D-33E1D67E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220146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1676"/>
          </a:xfrm>
        </p:spPr>
        <p:txBody>
          <a:bodyPr/>
          <a:lstStyle/>
          <a:p>
            <a:r>
              <a:rPr lang="en-US" sz="4000" dirty="0"/>
              <a:t>Time Table for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 anchor="ctr">
            <a:normAutofit fontScale="85000" lnSpcReduction="10000"/>
          </a:bodyPr>
          <a:lstStyle/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Aug. 25 – First Evidentiary Public Hearing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Aug. 19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Notice published in Siuslaw News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Aug. 5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Notices resent &amp; reposted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14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Planned Public Hearing--rescheduled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7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Original Public Hearing published in Siuslaw news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23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Notices originally sent &amp; posted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14 – Aug. 24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Referrals sent and submitted to Planning Dept.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11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Application deemed “complete”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141435" cy="365125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68CE7-0BAE-46BB-AA3F-7A94AD56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308130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6FE0E4-195E-400F-8220-BD40CC32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78" y="1058776"/>
            <a:ext cx="7419220" cy="567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en-US" sz="3200" dirty="0"/>
              <a:t>Conditions Review – Utilities &amp; Stormwater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17635" cy="365125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9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8679E-92CE-4F15-A2DE-12642AB9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sz="4000" dirty="0"/>
              <a:t>Conditions Review - Utilities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A9FFF-20AF-4625-AB13-F08F91C4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83F4B-00A7-495E-B04D-2820A92F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17635" cy="365125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7F3F-4349-4BFC-ADAE-5DE4F95F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3EDFEA-16D3-41E5-80B5-CB6CCAF569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305800" cy="46966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sz="2800" dirty="0">
                <a:solidFill>
                  <a:schemeClr val="tx1"/>
                </a:solidFill>
              </a:rPr>
              <a:t>#13 ROW Construction Permit (Public Works)</a:t>
            </a:r>
          </a:p>
          <a:p>
            <a:r>
              <a:rPr lang="en-US" sz="2800" dirty="0">
                <a:solidFill>
                  <a:schemeClr val="tx1"/>
                </a:solidFill>
              </a:rPr>
              <a:t>#17 Coordinate w/City before Final Plan</a:t>
            </a:r>
          </a:p>
          <a:p>
            <a:r>
              <a:rPr lang="en-US" sz="2800" dirty="0">
                <a:solidFill>
                  <a:schemeClr val="tx1"/>
                </a:solidFill>
              </a:rPr>
              <a:t>#19 Provide blow-off/air release valve   assembly at end of each H2O line (Lanes)</a:t>
            </a:r>
          </a:p>
          <a:p>
            <a:r>
              <a:rPr lang="en-US" sz="2800" dirty="0">
                <a:solidFill>
                  <a:schemeClr val="tx1"/>
                </a:solidFill>
              </a:rPr>
              <a:t>#20 Verify pre &amp; post dev. main &amp; fire flow</a:t>
            </a:r>
          </a:p>
          <a:p>
            <a:r>
              <a:rPr lang="en-US" sz="2800" dirty="0">
                <a:solidFill>
                  <a:schemeClr val="tx1"/>
                </a:solidFill>
              </a:rPr>
              <a:t>#20a Allocate no parking in fire lanes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#22 Review street &amp; utilities plan w/Public Works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789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6894F6-F525-4033-BC32-152603535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23" y="1199276"/>
            <a:ext cx="8027635" cy="5339636"/>
          </a:xfrm>
          <a:prstGeom prst="rect">
            <a:avLst/>
          </a:prstGeom>
        </p:spPr>
      </p:pic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en-US" sz="3000" dirty="0"/>
              <a:t>Conditions Review – Stormwater &amp; Wetlands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4678" y="6515099"/>
            <a:ext cx="4293835" cy="273050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678" y="3186481"/>
            <a:ext cx="8410574" cy="32778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2800" dirty="0"/>
              <a:t>#12 &amp; 30   Phase 1 Site Investigation Report- if Phase II needed (CUP), hire qualifying hydrogeologist </a:t>
            </a:r>
          </a:p>
          <a:p>
            <a:r>
              <a:rPr lang="en-US" sz="2800" dirty="0"/>
              <a:t>#21 Permit from state to disturb soil over 1 acre</a:t>
            </a:r>
          </a:p>
          <a:p>
            <a:r>
              <a:rPr lang="en-US" sz="2800" dirty="0"/>
              <a:t>#3 Immediate contact w/ SHPO or CTCLUSI upon discovery of cultural or historic resources &amp; cease construction. </a:t>
            </a:r>
          </a:p>
          <a:p>
            <a:r>
              <a:rPr lang="en-US" sz="2800" dirty="0"/>
              <a:t>#31 No water to leave site</a:t>
            </a:r>
          </a:p>
        </p:txBody>
      </p:sp>
    </p:spTree>
    <p:extLst>
      <p:ext uri="{BB962C8B-B14F-4D97-AF65-F5344CB8AC3E}">
        <p14:creationId xmlns:p14="http://schemas.microsoft.com/office/powerpoint/2010/main" val="19807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2EA982-B6B2-4B82-930F-ADFEBCED3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8" y="609600"/>
            <a:ext cx="8190853" cy="5981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1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Site 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08/25/2020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93835" cy="38167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PC 20 07 PUD 01 &amp; PC 20 08 SUB 01 Florence Golf Links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138D8-4E88-4E17-B3F2-B5273B985D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5254" y="381000"/>
            <a:ext cx="2085975" cy="50167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Zoning: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RMH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 Plan Designation: </a:t>
            </a:r>
            <a:r>
              <a:rPr kumimoji="0" lang="en-US" sz="20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MDR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 &amp; Tax: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 #: 18-12-15-33, Tax Lot 0700;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 Lots: 8900, 9000, 9200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Map #: </a:t>
            </a:r>
            <a:r>
              <a:rPr lang="sv-SE" sz="2000" kern="0" dirty="0">
                <a:solidFill>
                  <a:prstClr val="black"/>
                </a:solidFill>
                <a:latin typeface="Calibri"/>
              </a:rPr>
              <a:t>18-12-15-34, Lots 3800, 3900, 4000, 4100 &amp; 4200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 #: 18-12-22-21, Lot 1900</a:t>
            </a:r>
          </a:p>
        </p:txBody>
      </p:sp>
      <p:sp>
        <p:nvSpPr>
          <p:cNvPr id="15" name="Up Arrow 2">
            <a:extLst>
              <a:ext uri="{FF2B5EF4-FFF2-40B4-BE49-F238E27FC236}">
                <a16:creationId xmlns:a16="http://schemas.microsoft.com/office/drawing/2014/main" id="{37072386-9C2D-4F45-9187-632C3C4F031B}"/>
              </a:ext>
            </a:extLst>
          </p:cNvPr>
          <p:cNvSpPr/>
          <p:nvPr/>
        </p:nvSpPr>
        <p:spPr>
          <a:xfrm>
            <a:off x="8534400" y="5588258"/>
            <a:ext cx="304800" cy="38100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054B48-A7D6-45E5-A041-69A935C1DF1E}"/>
              </a:ext>
            </a:extLst>
          </p:cNvPr>
          <p:cNvSpPr txBox="1"/>
          <p:nvPr/>
        </p:nvSpPr>
        <p:spPr>
          <a:xfrm>
            <a:off x="8555576" y="6008237"/>
            <a:ext cx="304799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136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E2E612-3AB9-466D-B002-8DC15699B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57622"/>
            <a:ext cx="9029053" cy="5365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en-US" sz="3200" dirty="0"/>
              <a:t>Conditions Review - TIA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17635" cy="365125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057622"/>
            <a:ext cx="9029053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2700" dirty="0"/>
              <a:t>#11 Update TIA prior to Phase 1B w/Final Plat application</a:t>
            </a:r>
          </a:p>
        </p:txBody>
      </p:sp>
    </p:spTree>
    <p:extLst>
      <p:ext uri="{BB962C8B-B14F-4D97-AF65-F5344CB8AC3E}">
        <p14:creationId xmlns:p14="http://schemas.microsoft.com/office/powerpoint/2010/main" val="24003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F804B4-8410-407F-9BF3-ADBBDA817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2" y="933450"/>
            <a:ext cx="7903810" cy="5582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en-US" sz="3200" dirty="0"/>
              <a:t>Conditions Review--Architectural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93835" cy="309659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26002" y="1548797"/>
            <a:ext cx="4613198" cy="28469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2800" dirty="0"/>
              <a:t>#7   Design Review for multi &amp; attached housing</a:t>
            </a:r>
          </a:p>
          <a:p>
            <a:endParaRPr lang="en-US" sz="2800" dirty="0"/>
          </a:p>
          <a:p>
            <a:r>
              <a:rPr lang="en-US" sz="2800" dirty="0"/>
              <a:t>#8.    Meet or Exceed Architectural     Standards for Detached Single Family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A3941F-DD1F-4407-8739-C343876B8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479" y="4864246"/>
            <a:ext cx="4779793" cy="15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A8C44F-7C69-41CE-B28F-314B473B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15910"/>
            <a:ext cx="6341710" cy="4323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en-US" sz="3200" dirty="0"/>
              <a:t>Conditions Review--Architectural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4446235" cy="273050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0878" y="1234295"/>
            <a:ext cx="7772400" cy="661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2600" dirty="0"/>
              <a:t>#10 Label and Dimension Porch areas for Final PUD</a:t>
            </a:r>
          </a:p>
        </p:txBody>
      </p:sp>
    </p:spTree>
    <p:extLst>
      <p:ext uri="{BB962C8B-B14F-4D97-AF65-F5344CB8AC3E}">
        <p14:creationId xmlns:p14="http://schemas.microsoft.com/office/powerpoint/2010/main" val="4049476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81807E-9331-490B-82F7-6FFC5EA5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8610600" cy="5365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733426"/>
          </a:xfrm>
        </p:spPr>
        <p:txBody>
          <a:bodyPr/>
          <a:lstStyle/>
          <a:p>
            <a:pPr algn="l"/>
            <a:r>
              <a:rPr lang="en-US" sz="3200" dirty="0"/>
              <a:t>Conditions Review—</a:t>
            </a:r>
            <a:r>
              <a:rPr lang="en-US" sz="2800" dirty="0"/>
              <a:t>Open &amp; Recreation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4293835" cy="273050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2111981"/>
            <a:ext cx="4419600" cy="41395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 sz="2800" dirty="0"/>
              <a:t>#13a. Demonstrate additional open space and rec space uses w. Final PUD application</a:t>
            </a:r>
          </a:p>
          <a:p>
            <a:r>
              <a:rPr lang="en-US" sz="2800" dirty="0"/>
              <a:t>#26. Submit new Landscape plans – different functions, street trees, stormwater…</a:t>
            </a:r>
          </a:p>
          <a:p>
            <a:r>
              <a:rPr lang="en-US" sz="2800" dirty="0"/>
              <a:t>#27. Submit irrigation plan</a:t>
            </a:r>
          </a:p>
        </p:txBody>
      </p:sp>
    </p:spTree>
    <p:extLst>
      <p:ext uri="{BB962C8B-B14F-4D97-AF65-F5344CB8AC3E}">
        <p14:creationId xmlns:p14="http://schemas.microsoft.com/office/powerpoint/2010/main" val="3551178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81807E-9331-490B-82F7-6FFC5EA5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64" y="1153994"/>
            <a:ext cx="8103835" cy="504995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61998"/>
          </a:xfrm>
        </p:spPr>
        <p:txBody>
          <a:bodyPr/>
          <a:lstStyle/>
          <a:p>
            <a:pPr algn="l"/>
            <a:r>
              <a:rPr lang="en-US" sz="3200" dirty="0"/>
              <a:t>Conditions Review—Bicycle Parking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4370035" cy="273050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8649" y="1153994"/>
            <a:ext cx="4343400" cy="19851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 sz="2800" dirty="0"/>
              <a:t>#4. Dimensioned Parking Plan w/ final PUD</a:t>
            </a:r>
          </a:p>
          <a:p>
            <a:r>
              <a:rPr lang="en-US" sz="2800" dirty="0"/>
              <a:t>#6. Bike Parking Signage Plan prior to permitting</a:t>
            </a:r>
          </a:p>
        </p:txBody>
      </p:sp>
    </p:spTree>
    <p:extLst>
      <p:ext uri="{BB962C8B-B14F-4D97-AF65-F5344CB8AC3E}">
        <p14:creationId xmlns:p14="http://schemas.microsoft.com/office/powerpoint/2010/main" val="980183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9237A4-4BB9-4539-B641-F525D7FB5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45298"/>
            <a:ext cx="8446088" cy="5436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1998"/>
          </a:xfrm>
        </p:spPr>
        <p:txBody>
          <a:bodyPr/>
          <a:lstStyle/>
          <a:p>
            <a:pPr algn="l"/>
            <a:r>
              <a:rPr lang="en-US" sz="3200" dirty="0"/>
              <a:t>Conditions Review--Lighting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4598635" cy="273050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74088" y="2573029"/>
            <a:ext cx="5029200" cy="37087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 sz="2800" dirty="0"/>
              <a:t>#23. Revised Photometric Plan (Final PUD/Design Review) Except SF Detached- those at permitting…</a:t>
            </a:r>
          </a:p>
          <a:p>
            <a:r>
              <a:rPr lang="en-US" sz="2800" dirty="0"/>
              <a:t>#24. Revise candle sizes over parking and light fixtures</a:t>
            </a:r>
          </a:p>
          <a:p>
            <a:r>
              <a:rPr lang="en-US" sz="2800" dirty="0"/>
              <a:t>#25 Mounting -No more than 20’ high</a:t>
            </a:r>
          </a:p>
        </p:txBody>
      </p:sp>
    </p:spTree>
    <p:extLst>
      <p:ext uri="{BB962C8B-B14F-4D97-AF65-F5344CB8AC3E}">
        <p14:creationId xmlns:p14="http://schemas.microsoft.com/office/powerpoint/2010/main" val="1709698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6958F0-317E-46E7-BFE2-6D6A1A4A5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85837"/>
            <a:ext cx="8534400" cy="55673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7"/>
          </a:xfrm>
        </p:spPr>
        <p:txBody>
          <a:bodyPr/>
          <a:lstStyle/>
          <a:p>
            <a:pPr algn="l"/>
            <a:r>
              <a:rPr lang="en-US" sz="3600" dirty="0"/>
              <a:t>Conditions Review—Platting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141435" cy="365125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8150" y="985837"/>
            <a:ext cx="8534401" cy="28469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 sz="2800" dirty="0"/>
              <a:t>#5 Maintenance Easements, CC&amp;Rs</a:t>
            </a:r>
          </a:p>
          <a:p>
            <a:r>
              <a:rPr lang="en-US" sz="2800" dirty="0"/>
              <a:t>#16 Notations/Label for Ownership &amp; Conveyance </a:t>
            </a:r>
          </a:p>
          <a:p>
            <a:r>
              <a:rPr lang="en-US" sz="2800" dirty="0"/>
              <a:t>#18 Label curb radii</a:t>
            </a:r>
          </a:p>
          <a:p>
            <a:r>
              <a:rPr lang="en-US" sz="2800" dirty="0"/>
              <a:t>#28 Loop Dr. &amp; Final Plat Name?</a:t>
            </a:r>
          </a:p>
          <a:p>
            <a:r>
              <a:rPr lang="en-US" sz="2800" dirty="0"/>
              <a:t>#29 Provide Affidavit of Services</a:t>
            </a:r>
          </a:p>
          <a:p>
            <a:r>
              <a:rPr lang="en-US" sz="2800" dirty="0"/>
              <a:t>#33 Label correct setbacks- side v. rear.</a:t>
            </a:r>
          </a:p>
        </p:txBody>
      </p:sp>
    </p:spTree>
    <p:extLst>
      <p:ext uri="{BB962C8B-B14F-4D97-AF65-F5344CB8AC3E}">
        <p14:creationId xmlns:p14="http://schemas.microsoft.com/office/powerpoint/2010/main" val="1992702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25950B-1210-4E93-877D-83D7480D4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4" y="1066800"/>
            <a:ext cx="5210176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en-US" sz="3600" dirty="0"/>
              <a:t>Conditions Review—Platting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t>08/25/2020</a:t>
            </a:r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446235" cy="31350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82" y="4379147"/>
            <a:ext cx="7848601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r>
              <a:rPr lang="en-US" sz="2800" dirty="0"/>
              <a:t>#14. Lot 22 not Lot unless Tract is labeled.</a:t>
            </a:r>
          </a:p>
          <a:p>
            <a:r>
              <a:rPr lang="en-US" sz="2800" dirty="0"/>
              <a:t>#14a. Re-label cross section to “Proposed ROW” and “Tract”</a:t>
            </a:r>
          </a:p>
          <a:p>
            <a:r>
              <a:rPr lang="en-US" sz="2800" dirty="0"/>
              <a:t>#15 Correct </a:t>
            </a:r>
            <a:r>
              <a:rPr lang="en-US" sz="2800" dirty="0" err="1"/>
              <a:t>Rhody</a:t>
            </a:r>
            <a:r>
              <a:rPr lang="en-US" sz="2800" dirty="0"/>
              <a:t> cross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93EDF-806E-49BA-AF41-D66161584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54174"/>
            <a:ext cx="3011611" cy="23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2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170FAD-A3BE-4926-B47D-D26CD4332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2848"/>
            <a:ext cx="9144000" cy="507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1998"/>
          </a:xfrm>
        </p:spPr>
        <p:txBody>
          <a:bodyPr/>
          <a:lstStyle/>
          <a:p>
            <a:pPr algn="l"/>
            <a:r>
              <a:rPr lang="en-US" sz="3200" dirty="0"/>
              <a:t>Conditions Review--General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4293835" cy="273050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11898"/>
            <a:ext cx="4724400" cy="50013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 sz="2800" dirty="0"/>
              <a:t>#1 Mods to approved plan require additional approval</a:t>
            </a:r>
          </a:p>
          <a:p>
            <a:r>
              <a:rPr lang="en-US" sz="2800" dirty="0"/>
              <a:t>#2 Agreement of Acceptance</a:t>
            </a:r>
          </a:p>
          <a:p>
            <a:r>
              <a:rPr lang="en-US" sz="2800" dirty="0"/>
              <a:t>#5 Easement &amp; Acceptance Plans for CC&amp;Rs</a:t>
            </a:r>
          </a:p>
          <a:p>
            <a:r>
              <a:rPr lang="en-US" sz="2800" dirty="0"/>
              <a:t>#8a Record Covenant of Release prior to permitting/Final Plat</a:t>
            </a:r>
          </a:p>
          <a:p>
            <a:r>
              <a:rPr lang="en-US" sz="2800" dirty="0"/>
              <a:t>#9 Draft maintenance easements for Final PUD approval</a:t>
            </a:r>
          </a:p>
        </p:txBody>
      </p:sp>
    </p:spTree>
    <p:extLst>
      <p:ext uri="{BB962C8B-B14F-4D97-AF65-F5344CB8AC3E}">
        <p14:creationId xmlns:p14="http://schemas.microsoft.com/office/powerpoint/2010/main" val="235428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3735C2-BD55-45FE-8A81-6ABD89027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4181"/>
            <a:ext cx="9105253" cy="5891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F98F8F-EE29-46CA-9289-A86810AC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06FE0C-460F-4957-88FF-972226A70A85}"/>
              </a:ext>
            </a:extLst>
          </p:cNvPr>
          <p:cNvSpPr txBox="1"/>
          <p:nvPr/>
        </p:nvSpPr>
        <p:spPr>
          <a:xfrm>
            <a:off x="-1" y="4980801"/>
            <a:ext cx="258296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Rhododendron Dr.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9BF3A-3909-4FD6-BA72-4EEDC3C1DC69}"/>
              </a:ext>
            </a:extLst>
          </p:cNvPr>
          <p:cNvSpPr txBox="1"/>
          <p:nvPr/>
        </p:nvSpPr>
        <p:spPr>
          <a:xfrm>
            <a:off x="4992210" y="4934634"/>
            <a:ext cx="2057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</a:rPr>
              <a:t>Siano</a:t>
            </a:r>
            <a:r>
              <a:rPr lang="en-US" sz="2400" b="1" dirty="0">
                <a:latin typeface="+mj-lt"/>
              </a:rPr>
              <a:t> Loop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BC1947-AD1A-4478-BD75-9E2873FE9440}"/>
              </a:ext>
            </a:extLst>
          </p:cNvPr>
          <p:cNvSpPr txBox="1"/>
          <p:nvPr/>
        </p:nvSpPr>
        <p:spPr>
          <a:xfrm>
            <a:off x="4267200" y="5876647"/>
            <a:ext cx="2819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35</a:t>
            </a:r>
            <a:r>
              <a:rPr lang="en-US" sz="2400" b="1" baseline="30000" dirty="0">
                <a:latin typeface="+mj-lt"/>
              </a:rPr>
              <a:t>th</a:t>
            </a:r>
            <a:r>
              <a:rPr lang="en-US" sz="2400" b="1" dirty="0">
                <a:latin typeface="+mj-lt"/>
              </a:rPr>
              <a:t> St.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AC378-1BF1-4D0A-B8EB-1C4A9BA818E0}"/>
              </a:ext>
            </a:extLst>
          </p:cNvPr>
          <p:cNvSpPr/>
          <p:nvPr/>
        </p:nvSpPr>
        <p:spPr>
          <a:xfrm>
            <a:off x="3352800" y="840304"/>
            <a:ext cx="2438400" cy="434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Tournament Dr.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9A67B0-B6D3-46E4-8C95-F32849596F05}"/>
              </a:ext>
            </a:extLst>
          </p:cNvPr>
          <p:cNvSpPr/>
          <p:nvPr/>
        </p:nvSpPr>
        <p:spPr>
          <a:xfrm rot="2894787">
            <a:off x="4242633" y="2599807"/>
            <a:ext cx="3226473" cy="6838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Royal St. Georges Dr.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1E2C2-1725-4A91-ADB4-8E1159908623}"/>
              </a:ext>
            </a:extLst>
          </p:cNvPr>
          <p:cNvSpPr/>
          <p:nvPr/>
        </p:nvSpPr>
        <p:spPr>
          <a:xfrm rot="3361314">
            <a:off x="-227798" y="1115328"/>
            <a:ext cx="2202441" cy="6105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Coast Guard Rd</a:t>
            </a:r>
            <a:r>
              <a:rPr lang="en-US" dirty="0"/>
              <a:t>.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C773A8E8-0BFC-480A-9E81-7B14C0447F74}"/>
              </a:ext>
            </a:extLst>
          </p:cNvPr>
          <p:cNvSpPr/>
          <p:nvPr/>
        </p:nvSpPr>
        <p:spPr>
          <a:xfrm>
            <a:off x="2847156" y="2887920"/>
            <a:ext cx="1865621" cy="152202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2E643-0BC2-48B8-A5F8-AC6490E8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446235" cy="492986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94610-E17A-4A4F-94FE-9D920AD6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56CDC-F4BF-4614-8448-72F83B8D459B}"/>
              </a:ext>
            </a:extLst>
          </p:cNvPr>
          <p:cNvSpPr txBox="1"/>
          <p:nvPr/>
        </p:nvSpPr>
        <p:spPr>
          <a:xfrm>
            <a:off x="7097188" y="379541"/>
            <a:ext cx="2085975" cy="50167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Zoning: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RMH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 Plan Designation: </a:t>
            </a:r>
            <a:r>
              <a:rPr kumimoji="0" lang="en-US" sz="20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MDR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 &amp; Tax: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 #: 18-12-15-33, Tax Lot 0700;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 Lots: 8900, 9000, 9200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Map #: </a:t>
            </a:r>
            <a:r>
              <a:rPr lang="sv-SE" sz="2000" kern="0" dirty="0">
                <a:solidFill>
                  <a:prstClr val="black"/>
                </a:solidFill>
                <a:latin typeface="Calibri"/>
              </a:rPr>
              <a:t>18-12-15-34, Lots 3800, 3900, 4000, 4100 &amp; 4200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 #: 18-12-22-21, Lot 1900</a:t>
            </a:r>
          </a:p>
        </p:txBody>
      </p:sp>
    </p:spTree>
    <p:extLst>
      <p:ext uri="{BB962C8B-B14F-4D97-AF65-F5344CB8AC3E}">
        <p14:creationId xmlns:p14="http://schemas.microsoft.com/office/powerpoint/2010/main" val="200246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F0A558B-41E1-4C18-9B3A-F087631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 wrap="square" anchor="ctr">
            <a:noAutofit/>
          </a:bodyPr>
          <a:lstStyle/>
          <a:p>
            <a:pPr marL="1828800" indent="-1828800" algn="ctr">
              <a:buNone/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92" y="838200"/>
            <a:ext cx="8229600" cy="55181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August 25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Planning Commission 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closed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public hearing 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leaving written record open until Friday, Sept. 4, 2020.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Applicant and staff was instructed to meet on Conditions 11 (related to traffic counts) and conditions related to stormwater (Conditions 30 and 31).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Applicant was also instructed to speak with Jim Hanks, P.E.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3817D0-0DF7-44F4-8ECA-DD01BC3D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z="1800" b="1" smtClean="0">
                <a:solidFill>
                  <a:schemeClr val="tx1"/>
                </a:solidFill>
              </a:rPr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1A4F62-6BAD-4AE5-98BB-85B4092C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93835" cy="152401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FF50-5F2E-475B-BA6D-9D317490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42292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F0A558B-41E1-4C18-9B3A-F087631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49"/>
            <a:ext cx="8229600" cy="365126"/>
          </a:xfrm>
        </p:spPr>
        <p:txBody>
          <a:bodyPr wrap="square" anchor="ctr">
            <a:noAutofit/>
          </a:bodyPr>
          <a:lstStyle/>
          <a:p>
            <a:pPr marL="1828800" indent="-1828800" algn="ctr"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Summary</a:t>
            </a:r>
            <a:b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92" y="838200"/>
            <a:ext cx="8229600" cy="55181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parties met starting Sept. 26.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Applicant conducted new traffic counts (E. G2)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Testimony through Sept 4 included concerns regarding stormwater, vegetation preservation, traffic safety, including tsunami routes, short term rentals, and density.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AASHTO or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Harmelink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methods for determining need for left-hand turn lane?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3817D0-0DF7-44F4-8ECA-DD01BC3D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z="1800" b="1" smtClean="0">
                <a:solidFill>
                  <a:schemeClr val="tx1"/>
                </a:solidFill>
              </a:rPr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1A4F62-6BAD-4AE5-98BB-85B4092C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93835" cy="152401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FF50-5F2E-475B-BA6D-9D317490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283045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F0A558B-41E1-4C18-9B3A-F087631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49"/>
            <a:ext cx="8229600" cy="365126"/>
          </a:xfrm>
        </p:spPr>
        <p:txBody>
          <a:bodyPr wrap="square" anchor="ctr">
            <a:noAutofit/>
          </a:bodyPr>
          <a:lstStyle/>
          <a:p>
            <a:pPr marL="1828800" indent="-1828800" algn="ctr"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Summary</a:t>
            </a:r>
            <a:b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92" y="838200"/>
            <a:ext cx="8229600" cy="55181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Stormwater needs land use approval  prior to site disturbance. This may be done with Phase II Site Investigation application and before  Design Review and Final Plat approvals. 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3817D0-0DF7-44F4-8ECA-DD01BC3D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z="1800" b="1" smtClean="0">
                <a:solidFill>
                  <a:schemeClr val="tx1"/>
                </a:solidFill>
              </a:rPr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1A4F62-6BAD-4AE5-98BB-85B4092C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93835" cy="152401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FF50-5F2E-475B-BA6D-9D317490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154845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F0A558B-41E1-4C18-9B3A-F087631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 wrap="square" anchor="ctr">
            <a:noAutofit/>
          </a:bodyPr>
          <a:lstStyle/>
          <a:p>
            <a:pPr marL="1828800" indent="-1828800" algn="ctr"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APPLICABLE 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92" y="838200"/>
            <a:ext cx="8229600" cy="5518151"/>
          </a:xfrm>
        </p:spPr>
        <p:txBody>
          <a:bodyPr>
            <a:normAutofit lnSpcReduction="10000"/>
          </a:bodyPr>
          <a:lstStyle/>
          <a:p>
            <a:pPr marL="1828800" indent="-1828800" algn="ctr">
              <a:buNone/>
            </a:pPr>
            <a:r>
              <a:rPr lang="en-US" dirty="0">
                <a:solidFill>
                  <a:schemeClr val="tx1"/>
                </a:solidFill>
              </a:rPr>
              <a:t>Florence City Code: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Title 10:    	 Zoning Regulations</a:t>
            </a:r>
            <a:endParaRPr lang="en-US" sz="3200" u="sng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1:  	Zoning Administration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Sections 1-4, 1-5; 1-6-3; 1-7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2:	General Zoning Provisions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			Section 2-3, Sections 2- 8 &amp; 2-13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3:  	Off-Street Parking and Loading,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Sections 3 thru 11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6: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Design Review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Section 6-6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7: 	Special Development Standards,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Sections 1, 2, 3H, 6 &amp; 7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3817D0-0DF7-44F4-8ECA-DD01BC3D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z="1800" b="1" smtClean="0">
                <a:solidFill>
                  <a:schemeClr val="tx1"/>
                </a:solidFill>
              </a:rPr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1A4F62-6BAD-4AE5-98BB-85B4092C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93835" cy="365125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42B81-388F-4A31-BCBB-9D4A775C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276126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F0A558B-41E1-4C18-9B3A-F087631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5076"/>
          </a:xfrm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APPLICABLE REVIEW CRITERIA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92" y="1066800"/>
            <a:ext cx="8229600" cy="5289551"/>
          </a:xfrm>
        </p:spPr>
        <p:txBody>
          <a:bodyPr>
            <a:normAutofit lnSpcReduction="1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10: 	Residential Districts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Sections 1, 		2, 3, Table 10-10-3-A, 4, 5, 7, &amp; 9 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23: 	Planned Unit Development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			Sections 1 thru 10 &amp; Section 15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34: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Landscaping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Sections 2 thru 5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35:	 Access and Circulation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Sections 		2-2 thru 2-14, 3-1 thru 3-4.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36: 	Public Facilities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Sections 2-1 thru 		2-5; 	2-7, 2-8; 2-10 thru 2-19; 2-		22, 2-23; &amp; Sections 3 thru 9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37:  	Lighting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Sections 2 thru 6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3817D0-0DF7-44F4-8ECA-DD01BC3D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z="1600" b="1" smtClean="0">
                <a:solidFill>
                  <a:schemeClr val="tx1"/>
                </a:solidFill>
              </a:rPr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AB891-39EC-478F-80D3-9F613BD2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93835" cy="365125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444F-E5AA-40E6-9784-90DF2DE6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189080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F0A558B-41E1-4C18-9B3A-F087631E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648"/>
            <a:ext cx="8229600" cy="200027"/>
          </a:xfrm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APPLICABLE REVIEW CRITERIA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92" y="701676"/>
            <a:ext cx="8229600" cy="5654675"/>
          </a:xfrm>
        </p:spPr>
        <p:txBody>
          <a:bodyPr>
            <a:normAutofit/>
          </a:bodyPr>
          <a:lstStyle/>
          <a:p>
            <a:pPr marL="1828800" indent="-1828800">
              <a:buNone/>
            </a:pPr>
            <a:endParaRPr lang="en-US" sz="3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Title 9: Utilities</a:t>
            </a:r>
          </a:p>
          <a:p>
            <a:pPr marL="11430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Ch. 5: 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Stormwater Management Requirements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	  	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Sections 1 thru 7  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3817D0-0DF7-44F4-8ECA-DD01BC3D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138D8-4E88-4E17-B3F2-B5273B985D7E}" type="slidenum">
              <a:rPr lang="en-US" sz="1800" b="1" smtClean="0">
                <a:solidFill>
                  <a:schemeClr val="tx1"/>
                </a:solidFill>
              </a:rPr>
              <a:t>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EB8814-6DE2-4C62-9566-BC877095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217635" cy="365125"/>
          </a:xfrm>
        </p:spPr>
        <p:txBody>
          <a:bodyPr/>
          <a:lstStyle/>
          <a:p>
            <a:r>
              <a:rPr lang="en-US" dirty="0"/>
              <a:t>PC 20 07 PUD 01 &amp; PC 20 08 SUB 01 Florence Golf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4E195-22C1-4DFE-9E96-9D8900A0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08/25/2020</a:t>
            </a:r>
          </a:p>
        </p:txBody>
      </p:sp>
    </p:spTree>
    <p:extLst>
      <p:ext uri="{BB962C8B-B14F-4D97-AF65-F5344CB8AC3E}">
        <p14:creationId xmlns:p14="http://schemas.microsoft.com/office/powerpoint/2010/main" val="1005124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xecuti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17869</TotalTime>
  <Words>1769</Words>
  <Application>Microsoft Office PowerPoint</Application>
  <PresentationFormat>On-screen Show (4:3)</PresentationFormat>
  <Paragraphs>322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Candara</vt:lpstr>
      <vt:lpstr>Century Gothic</vt:lpstr>
      <vt:lpstr>Courier New</vt:lpstr>
      <vt:lpstr>Palatino Linotype</vt:lpstr>
      <vt:lpstr>Verdana</vt:lpstr>
      <vt:lpstr>Wingdings</vt:lpstr>
      <vt:lpstr>Executive</vt:lpstr>
      <vt:lpstr>1_Executive</vt:lpstr>
      <vt:lpstr>2_Executive</vt:lpstr>
      <vt:lpstr>Florence Golf Links Preliminary Planned Unit Development (PUD) &amp; Tentative Subdivision Plat (SUB) </vt:lpstr>
      <vt:lpstr>Site Location</vt:lpstr>
      <vt:lpstr>PowerPoint Presentation</vt:lpstr>
      <vt:lpstr>Summary</vt:lpstr>
      <vt:lpstr>Summary </vt:lpstr>
      <vt:lpstr>Summary </vt:lpstr>
      <vt:lpstr>APPLICABLE REVIEW CRITERIA</vt:lpstr>
      <vt:lpstr>APPLICABLE REVIEW CRITERIA (cont.)</vt:lpstr>
      <vt:lpstr>APPLICABLE REVIEW CRITERIA (cont.)</vt:lpstr>
      <vt:lpstr>APPLICABLE REVIEW CRITERIA (cont.)</vt:lpstr>
      <vt:lpstr>Proposed Site</vt:lpstr>
      <vt:lpstr>Proposed Phase 1A Plan</vt:lpstr>
      <vt:lpstr>Proposed Phase 1B Plan</vt:lpstr>
      <vt:lpstr>Testimony Concerns</vt:lpstr>
      <vt:lpstr>Peer Review</vt:lpstr>
      <vt:lpstr>Time Table for Application</vt:lpstr>
      <vt:lpstr>Conditions Review – Utilities &amp; Stormwater</vt:lpstr>
      <vt:lpstr>Conditions Review - Utilities</vt:lpstr>
      <vt:lpstr>Conditions Review – Stormwater &amp; Wetlands</vt:lpstr>
      <vt:lpstr>Conditions Review - TIA</vt:lpstr>
      <vt:lpstr>Conditions Review--Architectural</vt:lpstr>
      <vt:lpstr>Conditions Review--Architectural</vt:lpstr>
      <vt:lpstr>Conditions Review—Open &amp; Recreation Space</vt:lpstr>
      <vt:lpstr>Conditions Review—Bicycle Parking</vt:lpstr>
      <vt:lpstr>Conditions Review--Lighting</vt:lpstr>
      <vt:lpstr>Conditions Review—Platting etc.</vt:lpstr>
      <vt:lpstr>Conditions Review—Platting etc.</vt:lpstr>
      <vt:lpstr>Conditions Review--General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ODOT Temporary Trailer</dc:title>
  <dc:creator>Glen Southerland</dc:creator>
  <cp:lastModifiedBy>Roxanne Johnston</cp:lastModifiedBy>
  <cp:revision>452</cp:revision>
  <cp:lastPrinted>2019-11-26T22:58:32Z</cp:lastPrinted>
  <dcterms:created xsi:type="dcterms:W3CDTF">2014-04-07T18:43:51Z</dcterms:created>
  <dcterms:modified xsi:type="dcterms:W3CDTF">2020-09-08T23:59:46Z</dcterms:modified>
</cp:coreProperties>
</file>