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4"/>
  </p:notesMasterIdLst>
  <p:handoutMasterIdLst>
    <p:handoutMasterId r:id="rId15"/>
  </p:handoutMasterIdLst>
  <p:sldIdLst>
    <p:sldId id="256" r:id="rId2"/>
    <p:sldId id="279" r:id="rId3"/>
    <p:sldId id="309" r:id="rId4"/>
    <p:sldId id="366" r:id="rId5"/>
    <p:sldId id="365" r:id="rId6"/>
    <p:sldId id="364" r:id="rId7"/>
    <p:sldId id="363" r:id="rId8"/>
    <p:sldId id="354" r:id="rId9"/>
    <p:sldId id="361" r:id="rId10"/>
    <p:sldId id="264" r:id="rId11"/>
    <p:sldId id="281" r:id="rId12"/>
    <p:sldId id="362"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23" autoAdjust="0"/>
    <p:restoredTop sz="88563" autoAdjust="0"/>
  </p:normalViewPr>
  <p:slideViewPr>
    <p:cSldViewPr>
      <p:cViewPr varScale="1">
        <p:scale>
          <a:sx n="98" d="100"/>
          <a:sy n="98" d="100"/>
        </p:scale>
        <p:origin x="216"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CE3D0D0-DE95-4887-BA7C-6C0023EC3B28}" type="datetimeFigureOut">
              <a:rPr lang="en-US" smtClean="0"/>
              <a:t>8/25/20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C7A9B3-5621-4F76-9A93-A6B91CBBA879}" type="slidenum">
              <a:rPr lang="en-US" smtClean="0"/>
              <a:t>‹#›</a:t>
            </a:fld>
            <a:endParaRPr lang="en-US"/>
          </a:p>
        </p:txBody>
      </p:sp>
    </p:spTree>
    <p:extLst>
      <p:ext uri="{BB962C8B-B14F-4D97-AF65-F5344CB8AC3E}">
        <p14:creationId xmlns:p14="http://schemas.microsoft.com/office/powerpoint/2010/main" val="82477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DDC90C3-7B29-4F0C-B2EE-8F2E33981DDF}" type="datetimeFigureOut">
              <a:rPr lang="en-US" smtClean="0"/>
              <a:t>8/25/20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92074C8-8A8F-444A-90FD-3AFE8EFD57BD}" type="slidenum">
              <a:rPr lang="en-US" smtClean="0"/>
              <a:t>‹#›</a:t>
            </a:fld>
            <a:endParaRPr lang="en-US"/>
          </a:p>
        </p:txBody>
      </p:sp>
    </p:spTree>
    <p:extLst>
      <p:ext uri="{BB962C8B-B14F-4D97-AF65-F5344CB8AC3E}">
        <p14:creationId xmlns:p14="http://schemas.microsoft.com/office/powerpoint/2010/main" val="1989525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a:t>
            </a:fld>
            <a:endParaRPr lang="en-US"/>
          </a:p>
        </p:txBody>
      </p:sp>
    </p:spTree>
    <p:extLst>
      <p:ext uri="{BB962C8B-B14F-4D97-AF65-F5344CB8AC3E}">
        <p14:creationId xmlns:p14="http://schemas.microsoft.com/office/powerpoint/2010/main" val="40038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10</a:t>
            </a:fld>
            <a:endParaRPr lang="en-US"/>
          </a:p>
        </p:txBody>
      </p:sp>
    </p:spTree>
    <p:extLst>
      <p:ext uri="{BB962C8B-B14F-4D97-AF65-F5344CB8AC3E}">
        <p14:creationId xmlns:p14="http://schemas.microsoft.com/office/powerpoint/2010/main" val="1027924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11</a:t>
            </a:fld>
            <a:endParaRPr lang="en-US"/>
          </a:p>
        </p:txBody>
      </p:sp>
    </p:spTree>
    <p:extLst>
      <p:ext uri="{BB962C8B-B14F-4D97-AF65-F5344CB8AC3E}">
        <p14:creationId xmlns:p14="http://schemas.microsoft.com/office/powerpoint/2010/main" val="2937962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12</a:t>
            </a:fld>
            <a:endParaRPr lang="en-US"/>
          </a:p>
        </p:txBody>
      </p:sp>
    </p:spTree>
    <p:extLst>
      <p:ext uri="{BB962C8B-B14F-4D97-AF65-F5344CB8AC3E}">
        <p14:creationId xmlns:p14="http://schemas.microsoft.com/office/powerpoint/2010/main" val="200927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2</a:t>
            </a:fld>
            <a:endParaRPr lang="en-US"/>
          </a:p>
        </p:txBody>
      </p:sp>
    </p:spTree>
    <p:extLst>
      <p:ext uri="{BB962C8B-B14F-4D97-AF65-F5344CB8AC3E}">
        <p14:creationId xmlns:p14="http://schemas.microsoft.com/office/powerpoint/2010/main" val="1912412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3</a:t>
            </a:fld>
            <a:endParaRPr lang="en-US"/>
          </a:p>
        </p:txBody>
      </p:sp>
    </p:spTree>
    <p:extLst>
      <p:ext uri="{BB962C8B-B14F-4D97-AF65-F5344CB8AC3E}">
        <p14:creationId xmlns:p14="http://schemas.microsoft.com/office/powerpoint/2010/main" val="1279538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4</a:t>
            </a:fld>
            <a:endParaRPr lang="en-US"/>
          </a:p>
        </p:txBody>
      </p:sp>
    </p:spTree>
    <p:extLst>
      <p:ext uri="{BB962C8B-B14F-4D97-AF65-F5344CB8AC3E}">
        <p14:creationId xmlns:p14="http://schemas.microsoft.com/office/powerpoint/2010/main" val="393528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5</a:t>
            </a:fld>
            <a:endParaRPr lang="en-US"/>
          </a:p>
        </p:txBody>
      </p:sp>
    </p:spTree>
    <p:extLst>
      <p:ext uri="{BB962C8B-B14F-4D97-AF65-F5344CB8AC3E}">
        <p14:creationId xmlns:p14="http://schemas.microsoft.com/office/powerpoint/2010/main" val="1819789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6</a:t>
            </a:fld>
            <a:endParaRPr lang="en-US"/>
          </a:p>
        </p:txBody>
      </p:sp>
    </p:spTree>
    <p:extLst>
      <p:ext uri="{BB962C8B-B14F-4D97-AF65-F5344CB8AC3E}">
        <p14:creationId xmlns:p14="http://schemas.microsoft.com/office/powerpoint/2010/main" val="221922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7</a:t>
            </a:fld>
            <a:endParaRPr lang="en-US"/>
          </a:p>
        </p:txBody>
      </p:sp>
    </p:spTree>
    <p:extLst>
      <p:ext uri="{BB962C8B-B14F-4D97-AF65-F5344CB8AC3E}">
        <p14:creationId xmlns:p14="http://schemas.microsoft.com/office/powerpoint/2010/main" val="153547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8</a:t>
            </a:fld>
            <a:endParaRPr lang="en-US"/>
          </a:p>
        </p:txBody>
      </p:sp>
    </p:spTree>
    <p:extLst>
      <p:ext uri="{BB962C8B-B14F-4D97-AF65-F5344CB8AC3E}">
        <p14:creationId xmlns:p14="http://schemas.microsoft.com/office/powerpoint/2010/main" val="697094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2074C8-8A8F-444A-90FD-3AFE8EFD57BD}" type="slidenum">
              <a:rPr lang="en-US" smtClean="0"/>
              <a:t>9</a:t>
            </a:fld>
            <a:endParaRPr lang="en-US"/>
          </a:p>
        </p:txBody>
      </p:sp>
    </p:spTree>
    <p:extLst>
      <p:ext uri="{BB962C8B-B14F-4D97-AF65-F5344CB8AC3E}">
        <p14:creationId xmlns:p14="http://schemas.microsoft.com/office/powerpoint/2010/main" val="3903242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4/9/2019</a:t>
            </a:r>
          </a:p>
        </p:txBody>
      </p:sp>
      <p:sp>
        <p:nvSpPr>
          <p:cNvPr id="8" name="Slide Number Placeholder 7"/>
          <p:cNvSpPr>
            <a:spLocks noGrp="1"/>
          </p:cNvSpPr>
          <p:nvPr>
            <p:ph type="sldNum" sz="quarter" idx="11"/>
          </p:nvPr>
        </p:nvSpPr>
        <p:spPr/>
        <p:txBody>
          <a:bodyPr/>
          <a:lstStyle/>
          <a:p>
            <a:fld id="{401138D8-4E88-4E17-B3F2-B5273B985D7E}" type="slidenum">
              <a:rPr lang="en-US" smtClean="0"/>
              <a:t>‹#›</a:t>
            </a:fld>
            <a:endParaRPr lang="en-US"/>
          </a:p>
        </p:txBody>
      </p:sp>
      <p:sp>
        <p:nvSpPr>
          <p:cNvPr id="9" name="Footer Placeholder 8"/>
          <p:cNvSpPr>
            <a:spLocks noGrp="1"/>
          </p:cNvSpPr>
          <p:nvPr>
            <p:ph type="ftr" sz="quarter" idx="12"/>
          </p:nvPr>
        </p:nvSpPr>
        <p:spPr/>
        <p:txBody>
          <a:bodyPr/>
          <a:lstStyle/>
          <a:p>
            <a:r>
              <a:rPr lang="en-US"/>
              <a:t>Cannery Station Final PUD, Tent SUB, Lot 2 DRs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4/9/2019</a:t>
            </a:r>
          </a:p>
        </p:txBody>
      </p:sp>
      <p:sp>
        <p:nvSpPr>
          <p:cNvPr id="5" name="Footer Placeholder 4"/>
          <p:cNvSpPr>
            <a:spLocks noGrp="1"/>
          </p:cNvSpPr>
          <p:nvPr>
            <p:ph type="ftr" sz="quarter" idx="11"/>
          </p:nvPr>
        </p:nvSpPr>
        <p:spPr/>
        <p:txBody>
          <a:bodyPr/>
          <a:lstStyle/>
          <a:p>
            <a:r>
              <a:rPr lang="en-US"/>
              <a:t>Cannery Station Final PUD, Tent SUB, Lot 2 DRs</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4/9/2019</a:t>
            </a:r>
          </a:p>
        </p:txBody>
      </p:sp>
      <p:sp>
        <p:nvSpPr>
          <p:cNvPr id="5" name="Footer Placeholder 4"/>
          <p:cNvSpPr>
            <a:spLocks noGrp="1"/>
          </p:cNvSpPr>
          <p:nvPr>
            <p:ph type="ftr" sz="quarter" idx="11"/>
          </p:nvPr>
        </p:nvSpPr>
        <p:spPr/>
        <p:txBody>
          <a:bodyPr/>
          <a:lstStyle/>
          <a:p>
            <a:r>
              <a:rPr lang="en-US"/>
              <a:t>Cannery Station Final PUD, Tent SUB, Lot 2 DRs</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4/9/2019</a:t>
            </a:r>
          </a:p>
        </p:txBody>
      </p:sp>
      <p:sp>
        <p:nvSpPr>
          <p:cNvPr id="5" name="Footer Placeholder 4"/>
          <p:cNvSpPr>
            <a:spLocks noGrp="1"/>
          </p:cNvSpPr>
          <p:nvPr>
            <p:ph type="ftr" sz="quarter" idx="11"/>
          </p:nvPr>
        </p:nvSpPr>
        <p:spPr/>
        <p:txBody>
          <a:bodyPr/>
          <a:lstStyle/>
          <a:p>
            <a:r>
              <a:rPr lang="en-US"/>
              <a:t>Cannery Station Final PUD, Tent SUB, Lot 2 DRs</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4/9/2019</a:t>
            </a:r>
          </a:p>
        </p:txBody>
      </p:sp>
      <p:sp>
        <p:nvSpPr>
          <p:cNvPr id="5" name="Footer Placeholder 4"/>
          <p:cNvSpPr>
            <a:spLocks noGrp="1"/>
          </p:cNvSpPr>
          <p:nvPr>
            <p:ph type="ftr" sz="quarter" idx="11"/>
          </p:nvPr>
        </p:nvSpPr>
        <p:spPr/>
        <p:txBody>
          <a:bodyPr/>
          <a:lstStyle/>
          <a:p>
            <a:r>
              <a:rPr lang="en-US"/>
              <a:t>Cannery Station Final PUD, Tent SUB, Lot 2 DRs</a:t>
            </a:r>
          </a:p>
        </p:txBody>
      </p:sp>
      <p:sp>
        <p:nvSpPr>
          <p:cNvPr id="6" name="Slide Number Placeholder 5"/>
          <p:cNvSpPr>
            <a:spLocks noGrp="1"/>
          </p:cNvSpPr>
          <p:nvPr>
            <p:ph type="sldNum" sz="quarter" idx="12"/>
          </p:nvPr>
        </p:nvSpPr>
        <p:spPr/>
        <p:txBody>
          <a:bodyPr/>
          <a:lstStyle/>
          <a:p>
            <a:fld id="{401138D8-4E88-4E17-B3F2-B5273B985D7E}"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4/9/2019</a:t>
            </a:r>
          </a:p>
        </p:txBody>
      </p:sp>
      <p:sp>
        <p:nvSpPr>
          <p:cNvPr id="6" name="Footer Placeholder 5"/>
          <p:cNvSpPr>
            <a:spLocks noGrp="1"/>
          </p:cNvSpPr>
          <p:nvPr>
            <p:ph type="ftr" sz="quarter" idx="11"/>
          </p:nvPr>
        </p:nvSpPr>
        <p:spPr/>
        <p:txBody>
          <a:bodyPr/>
          <a:lstStyle/>
          <a:p>
            <a:r>
              <a:rPr lang="en-US"/>
              <a:t>Cannery Station Final PUD, Tent SUB, Lot 2 DRs</a:t>
            </a:r>
          </a:p>
        </p:txBody>
      </p:sp>
      <p:sp>
        <p:nvSpPr>
          <p:cNvPr id="7" name="Slide Number Placeholder 6"/>
          <p:cNvSpPr>
            <a:spLocks noGrp="1"/>
          </p:cNvSpPr>
          <p:nvPr>
            <p:ph type="sldNum" sz="quarter" idx="12"/>
          </p:nvPr>
        </p:nvSpPr>
        <p:spPr/>
        <p:txBody>
          <a:bodyPr/>
          <a:lstStyle/>
          <a:p>
            <a:fld id="{401138D8-4E88-4E17-B3F2-B5273B985D7E}"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4/9/2019</a:t>
            </a:r>
          </a:p>
        </p:txBody>
      </p:sp>
      <p:sp>
        <p:nvSpPr>
          <p:cNvPr id="8" name="Footer Placeholder 7"/>
          <p:cNvSpPr>
            <a:spLocks noGrp="1"/>
          </p:cNvSpPr>
          <p:nvPr>
            <p:ph type="ftr" sz="quarter" idx="11"/>
          </p:nvPr>
        </p:nvSpPr>
        <p:spPr/>
        <p:txBody>
          <a:bodyPr/>
          <a:lstStyle/>
          <a:p>
            <a:r>
              <a:rPr lang="en-US"/>
              <a:t>Cannery Station Final PUD, Tent SUB, Lot 2 DRs</a:t>
            </a:r>
          </a:p>
        </p:txBody>
      </p:sp>
      <p:sp>
        <p:nvSpPr>
          <p:cNvPr id="9" name="Slide Number Placeholder 8"/>
          <p:cNvSpPr>
            <a:spLocks noGrp="1"/>
          </p:cNvSpPr>
          <p:nvPr>
            <p:ph type="sldNum" sz="quarter" idx="12"/>
          </p:nvPr>
        </p:nvSpPr>
        <p:spPr/>
        <p:txBody>
          <a:bodyPr/>
          <a:lstStyle/>
          <a:p>
            <a:fld id="{401138D8-4E88-4E17-B3F2-B5273B985D7E}"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4/9/2019</a:t>
            </a:r>
          </a:p>
        </p:txBody>
      </p:sp>
      <p:sp>
        <p:nvSpPr>
          <p:cNvPr id="4" name="Footer Placeholder 3"/>
          <p:cNvSpPr>
            <a:spLocks noGrp="1"/>
          </p:cNvSpPr>
          <p:nvPr>
            <p:ph type="ftr" sz="quarter" idx="11"/>
          </p:nvPr>
        </p:nvSpPr>
        <p:spPr/>
        <p:txBody>
          <a:bodyPr/>
          <a:lstStyle/>
          <a:p>
            <a:r>
              <a:rPr lang="en-US"/>
              <a:t>Cannery Station Final PUD, Tent SUB, Lot 2 DRs</a:t>
            </a:r>
          </a:p>
        </p:txBody>
      </p:sp>
      <p:sp>
        <p:nvSpPr>
          <p:cNvPr id="5" name="Slide Number Placeholder 4"/>
          <p:cNvSpPr>
            <a:spLocks noGrp="1"/>
          </p:cNvSpPr>
          <p:nvPr>
            <p:ph type="sldNum" sz="quarter" idx="12"/>
          </p:nvPr>
        </p:nvSpPr>
        <p:spPr/>
        <p:txBody>
          <a:bodyPr/>
          <a:lstStyle/>
          <a:p>
            <a:fld id="{401138D8-4E88-4E17-B3F2-B5273B985D7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4/9/2019</a:t>
            </a:r>
          </a:p>
        </p:txBody>
      </p:sp>
      <p:sp>
        <p:nvSpPr>
          <p:cNvPr id="3" name="Footer Placeholder 2"/>
          <p:cNvSpPr>
            <a:spLocks noGrp="1"/>
          </p:cNvSpPr>
          <p:nvPr>
            <p:ph type="ftr" sz="quarter" idx="11"/>
          </p:nvPr>
        </p:nvSpPr>
        <p:spPr/>
        <p:txBody>
          <a:bodyPr/>
          <a:lstStyle/>
          <a:p>
            <a:r>
              <a:rPr lang="en-US"/>
              <a:t>Cannery Station Final PUD, Tent SUB, Lot 2 DRs</a:t>
            </a:r>
          </a:p>
        </p:txBody>
      </p:sp>
      <p:sp>
        <p:nvSpPr>
          <p:cNvPr id="4" name="Slide Number Placeholder 3"/>
          <p:cNvSpPr>
            <a:spLocks noGrp="1"/>
          </p:cNvSpPr>
          <p:nvPr>
            <p:ph type="sldNum" sz="quarter" idx="12"/>
          </p:nvPr>
        </p:nvSpPr>
        <p:spPr/>
        <p:txBody>
          <a:bodyPr/>
          <a:lstStyle/>
          <a:p>
            <a:fld id="{401138D8-4E88-4E17-B3F2-B5273B985D7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4/9/2019</a:t>
            </a:r>
          </a:p>
        </p:txBody>
      </p:sp>
      <p:sp>
        <p:nvSpPr>
          <p:cNvPr id="6" name="Footer Placeholder 5"/>
          <p:cNvSpPr>
            <a:spLocks noGrp="1"/>
          </p:cNvSpPr>
          <p:nvPr>
            <p:ph type="ftr" sz="quarter" idx="11"/>
          </p:nvPr>
        </p:nvSpPr>
        <p:spPr/>
        <p:txBody>
          <a:bodyPr/>
          <a:lstStyle/>
          <a:p>
            <a:r>
              <a:rPr lang="en-US"/>
              <a:t>Cannery Station Final PUD, Tent SUB, Lot 2 DRs</a:t>
            </a:r>
          </a:p>
        </p:txBody>
      </p:sp>
      <p:sp>
        <p:nvSpPr>
          <p:cNvPr id="7" name="Slide Number Placeholder 6"/>
          <p:cNvSpPr>
            <a:spLocks noGrp="1"/>
          </p:cNvSpPr>
          <p:nvPr>
            <p:ph type="sldNum" sz="quarter" idx="12"/>
          </p:nvPr>
        </p:nvSpPr>
        <p:spPr/>
        <p:txBody>
          <a:bodyPr/>
          <a:lstStyle/>
          <a:p>
            <a:fld id="{401138D8-4E88-4E17-B3F2-B5273B985D7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4/9/2019</a:t>
            </a:r>
          </a:p>
        </p:txBody>
      </p:sp>
      <p:sp>
        <p:nvSpPr>
          <p:cNvPr id="6" name="Footer Placeholder 5"/>
          <p:cNvSpPr>
            <a:spLocks noGrp="1"/>
          </p:cNvSpPr>
          <p:nvPr>
            <p:ph type="ftr" sz="quarter" idx="11"/>
          </p:nvPr>
        </p:nvSpPr>
        <p:spPr/>
        <p:txBody>
          <a:bodyPr/>
          <a:lstStyle/>
          <a:p>
            <a:r>
              <a:rPr lang="en-US"/>
              <a:t>Cannery Station Final PUD, Tent SUB, Lot 2 DRs</a:t>
            </a:r>
          </a:p>
        </p:txBody>
      </p:sp>
      <p:sp>
        <p:nvSpPr>
          <p:cNvPr id="7" name="Slide Number Placeholder 6"/>
          <p:cNvSpPr>
            <a:spLocks noGrp="1"/>
          </p:cNvSpPr>
          <p:nvPr>
            <p:ph type="sldNum" sz="quarter" idx="12"/>
          </p:nvPr>
        </p:nvSpPr>
        <p:spPr/>
        <p:txBody>
          <a:bodyPr/>
          <a:lstStyle/>
          <a:p>
            <a:fld id="{401138D8-4E88-4E17-B3F2-B5273B985D7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r>
              <a:rPr lang="en-US"/>
              <a:t>4/9/2019</a:t>
            </a: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Cannery Station Final PUD, Tent SUB, Lot 2 DRs</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01138D8-4E88-4E17-B3F2-B5273B985D7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6281" y="1037696"/>
            <a:ext cx="7772400" cy="2362200"/>
          </a:xfrm>
        </p:spPr>
        <p:txBody>
          <a:bodyPr/>
          <a:lstStyle/>
          <a:p>
            <a:r>
              <a:rPr lang="en-US" sz="6000" dirty="0"/>
              <a:t>La </a:t>
            </a:r>
            <a:r>
              <a:rPr lang="en-US" sz="6000" dirty="0" err="1"/>
              <a:t>Mota</a:t>
            </a:r>
            <a:br>
              <a:rPr lang="en-US" sz="6000" dirty="0"/>
            </a:br>
            <a:r>
              <a:rPr lang="en-US" sz="2200" dirty="0"/>
              <a:t>Conditional Use Permit w/ Design Review for</a:t>
            </a:r>
            <a:br>
              <a:rPr lang="en-US" sz="2200" dirty="0"/>
            </a:br>
            <a:r>
              <a:rPr lang="en-US" sz="2200" dirty="0"/>
              <a:t>La </a:t>
            </a:r>
            <a:r>
              <a:rPr lang="en-US" sz="2200" dirty="0" err="1"/>
              <a:t>Mota</a:t>
            </a:r>
            <a:r>
              <a:rPr lang="en-US" sz="2200" dirty="0"/>
              <a:t> Marijuana Retailer</a:t>
            </a:r>
            <a:br>
              <a:rPr lang="en-US" sz="6000" dirty="0"/>
            </a:br>
            <a:r>
              <a:rPr lang="en-US" sz="800" dirty="0"/>
              <a:t> </a:t>
            </a:r>
            <a:br>
              <a:rPr lang="en-US" sz="6000" dirty="0"/>
            </a:br>
            <a:endParaRPr lang="en-US" sz="2800" dirty="0"/>
          </a:p>
        </p:txBody>
      </p:sp>
      <p:sp>
        <p:nvSpPr>
          <p:cNvPr id="3" name="Subtitle 2"/>
          <p:cNvSpPr>
            <a:spLocks noGrp="1"/>
          </p:cNvSpPr>
          <p:nvPr>
            <p:ph type="subTitle" idx="1"/>
          </p:nvPr>
        </p:nvSpPr>
        <p:spPr>
          <a:xfrm>
            <a:off x="1752600" y="3039979"/>
            <a:ext cx="5907881" cy="1151021"/>
          </a:xfrm>
        </p:spPr>
        <p:txBody>
          <a:bodyPr>
            <a:normAutofit/>
          </a:bodyPr>
          <a:lstStyle/>
          <a:p>
            <a:r>
              <a:rPr lang="en-US" sz="2800" b="1" dirty="0">
                <a:solidFill>
                  <a:schemeClr val="tx1"/>
                </a:solidFill>
              </a:rPr>
              <a:t>PC 19 26 CUP 09</a:t>
            </a:r>
            <a:endParaRPr lang="en-US" sz="4000" b="1"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91000"/>
            <a:ext cx="2824163" cy="2180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254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lstStyle/>
          <a:p>
            <a:r>
              <a:rPr lang="en-US" dirty="0"/>
              <a:t>Staff Recommendation</a:t>
            </a:r>
          </a:p>
        </p:txBody>
      </p:sp>
      <p:sp>
        <p:nvSpPr>
          <p:cNvPr id="3" name="Content Placeholder 2"/>
          <p:cNvSpPr>
            <a:spLocks noGrp="1"/>
          </p:cNvSpPr>
          <p:nvPr>
            <p:ph idx="1"/>
          </p:nvPr>
        </p:nvSpPr>
        <p:spPr>
          <a:xfrm>
            <a:off x="609600" y="1676400"/>
            <a:ext cx="8001000" cy="4267200"/>
          </a:xfrm>
        </p:spPr>
        <p:txBody>
          <a:bodyPr>
            <a:normAutofit/>
          </a:bodyPr>
          <a:lstStyle/>
          <a:p>
            <a:pPr marL="0" indent="0">
              <a:buNone/>
            </a:pPr>
            <a:r>
              <a:rPr lang="en-US" sz="3200" dirty="0">
                <a:solidFill>
                  <a:schemeClr val="tx1"/>
                </a:solidFill>
              </a:rPr>
              <a:t>Staff finds that the proposed application meets the requirements of City Code with conditions, and </a:t>
            </a:r>
            <a:r>
              <a:rPr lang="en-US" sz="3200" b="1" u="sng" dirty="0">
                <a:solidFill>
                  <a:schemeClr val="tx1"/>
                </a:solidFill>
              </a:rPr>
              <a:t>recommends approval</a:t>
            </a:r>
            <a:r>
              <a:rPr lang="en-US" sz="3200" b="1" dirty="0">
                <a:solidFill>
                  <a:schemeClr val="tx1"/>
                </a:solidFill>
              </a:rPr>
              <a:t> </a:t>
            </a:r>
            <a:r>
              <a:rPr lang="en-US" sz="3200" dirty="0">
                <a:solidFill>
                  <a:schemeClr val="tx1"/>
                </a:solidFill>
              </a:rPr>
              <a:t>of </a:t>
            </a:r>
            <a:r>
              <a:rPr lang="en-US" sz="3200" b="1" u="sng" dirty="0">
                <a:solidFill>
                  <a:schemeClr val="tx1"/>
                </a:solidFill>
              </a:rPr>
              <a:t>the Conditional Use Permit,</a:t>
            </a:r>
            <a:r>
              <a:rPr lang="en-US" sz="3200" dirty="0">
                <a:solidFill>
                  <a:schemeClr val="tx1"/>
                </a:solidFill>
              </a:rPr>
              <a:t> subject to conditions. </a:t>
            </a:r>
          </a:p>
        </p:txBody>
      </p:sp>
      <p:sp>
        <p:nvSpPr>
          <p:cNvPr id="6" name="Slide Number Placeholder 5"/>
          <p:cNvSpPr>
            <a:spLocks noGrp="1"/>
          </p:cNvSpPr>
          <p:nvPr>
            <p:ph type="sldNum" sz="quarter" idx="12"/>
          </p:nvPr>
        </p:nvSpPr>
        <p:spPr/>
        <p:txBody>
          <a:bodyPr/>
          <a:lstStyle/>
          <a:p>
            <a:fld id="{401138D8-4E88-4E17-B3F2-B5273B985D7E}" type="slidenum">
              <a:rPr lang="en-US" smtClean="0"/>
              <a:t>10</a:t>
            </a:fld>
            <a:endParaRPr lang="en-US"/>
          </a:p>
        </p:txBody>
      </p:sp>
      <p:sp>
        <p:nvSpPr>
          <p:cNvPr id="7" name="Date Placeholder 3">
            <a:extLst>
              <a:ext uri="{FF2B5EF4-FFF2-40B4-BE49-F238E27FC236}">
                <a16:creationId xmlns:a16="http://schemas.microsoft.com/office/drawing/2014/main" id="{D1C14128-1106-AE49-8A27-253178FBAD22}"/>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8C0DFC66-4DDD-684E-8AE5-69CB0D8FC139}"/>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439296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2133600"/>
          </a:xfrm>
        </p:spPr>
        <p:txBody>
          <a:bodyPr/>
          <a:lstStyle/>
          <a:p>
            <a:r>
              <a:rPr lang="en-US" dirty="0"/>
              <a:t>Alternatives</a:t>
            </a:r>
          </a:p>
        </p:txBody>
      </p:sp>
      <p:sp>
        <p:nvSpPr>
          <p:cNvPr id="3" name="Content Placeholder 2"/>
          <p:cNvSpPr>
            <a:spLocks noGrp="1"/>
          </p:cNvSpPr>
          <p:nvPr>
            <p:ph idx="1"/>
          </p:nvPr>
        </p:nvSpPr>
        <p:spPr>
          <a:xfrm>
            <a:off x="457200" y="1676400"/>
            <a:ext cx="8229600" cy="4724400"/>
          </a:xfrm>
        </p:spPr>
        <p:txBody>
          <a:bodyPr>
            <a:normAutofit/>
          </a:bodyPr>
          <a:lstStyle/>
          <a:p>
            <a:pPr marL="0" indent="0">
              <a:buNone/>
            </a:pPr>
            <a:endParaRPr lang="en-US" sz="2800" dirty="0">
              <a:solidFill>
                <a:schemeClr val="tx1"/>
              </a:solidFill>
            </a:endParaRPr>
          </a:p>
          <a:p>
            <a:pPr marL="457200" lvl="0" indent="-457200">
              <a:buFont typeface="+mj-lt"/>
              <a:buAutoNum type="arabicPeriod"/>
            </a:pPr>
            <a:r>
              <a:rPr lang="en-US" sz="2800" dirty="0">
                <a:solidFill>
                  <a:schemeClr val="tx1"/>
                </a:solidFill>
              </a:rPr>
              <a:t>Approve the applications;</a:t>
            </a:r>
          </a:p>
          <a:p>
            <a:pPr marL="457200" lvl="0" indent="-457200">
              <a:buFont typeface="+mj-lt"/>
              <a:buAutoNum type="arabicPeriod"/>
            </a:pPr>
            <a:r>
              <a:rPr lang="en-US" sz="2800" dirty="0">
                <a:solidFill>
                  <a:schemeClr val="tx1"/>
                </a:solidFill>
              </a:rPr>
              <a:t>Deny the application;</a:t>
            </a:r>
          </a:p>
          <a:p>
            <a:pPr marL="457200" lvl="0" indent="-457200">
              <a:buFont typeface="+mj-lt"/>
              <a:buAutoNum type="arabicPeriod"/>
            </a:pPr>
            <a:r>
              <a:rPr lang="en-US" sz="2800" dirty="0">
                <a:solidFill>
                  <a:schemeClr val="tx1"/>
                </a:solidFill>
              </a:rPr>
              <a:t>Modify the findings, reasons, or conditions and approve the proposal, or</a:t>
            </a:r>
          </a:p>
          <a:p>
            <a:pPr marL="457200" lvl="0" indent="-457200">
              <a:buFont typeface="+mj-lt"/>
              <a:buAutoNum type="arabicPeriod"/>
            </a:pPr>
            <a:r>
              <a:rPr lang="en-US" sz="2800" dirty="0">
                <a:solidFill>
                  <a:schemeClr val="tx1"/>
                </a:solidFill>
              </a:rPr>
              <a:t>Continue the Public Hearing to a date certain if requested or if more information is needed.</a:t>
            </a:r>
            <a:endParaRPr lang="en-US" dirty="0"/>
          </a:p>
        </p:txBody>
      </p:sp>
      <p:sp>
        <p:nvSpPr>
          <p:cNvPr id="6" name="Slide Number Placeholder 5"/>
          <p:cNvSpPr>
            <a:spLocks noGrp="1"/>
          </p:cNvSpPr>
          <p:nvPr>
            <p:ph type="sldNum" sz="quarter" idx="12"/>
          </p:nvPr>
        </p:nvSpPr>
        <p:spPr/>
        <p:txBody>
          <a:bodyPr/>
          <a:lstStyle/>
          <a:p>
            <a:fld id="{401138D8-4E88-4E17-B3F2-B5273B985D7E}" type="slidenum">
              <a:rPr lang="en-US" smtClean="0"/>
              <a:t>11</a:t>
            </a:fld>
            <a:endParaRPr lang="en-US"/>
          </a:p>
        </p:txBody>
      </p:sp>
      <p:sp>
        <p:nvSpPr>
          <p:cNvPr id="7" name="Date Placeholder 3">
            <a:extLst>
              <a:ext uri="{FF2B5EF4-FFF2-40B4-BE49-F238E27FC236}">
                <a16:creationId xmlns:a16="http://schemas.microsoft.com/office/drawing/2014/main" id="{AC96225F-74E3-8847-8FB5-E1E8D9191F36}"/>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50759095-E205-5946-B227-D1E5EE3F42A1}"/>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185032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Questions?</a:t>
            </a:r>
          </a:p>
        </p:txBody>
      </p:sp>
      <p:sp>
        <p:nvSpPr>
          <p:cNvPr id="3" name="Content Placeholder 2"/>
          <p:cNvSpPr>
            <a:spLocks noGrp="1"/>
          </p:cNvSpPr>
          <p:nvPr>
            <p:ph idx="1"/>
          </p:nvPr>
        </p:nvSpPr>
        <p:spPr>
          <a:xfrm>
            <a:off x="457200" y="1600199"/>
            <a:ext cx="8229600" cy="4525963"/>
          </a:xfrm>
        </p:spPr>
        <p:txBody>
          <a:bodyPr anchor="ctr">
            <a:normAutofit/>
          </a:bodyPr>
          <a:lstStyle/>
          <a:p>
            <a:endParaRPr lang="en-US" dirty="0">
              <a:solidFill>
                <a:schemeClr val="tx1"/>
              </a:solidFill>
            </a:endParaRPr>
          </a:p>
          <a:p>
            <a:endParaRPr lang="en-US" dirty="0"/>
          </a:p>
        </p:txBody>
      </p:sp>
      <p:sp>
        <p:nvSpPr>
          <p:cNvPr id="4" name="Date Placeholder 3"/>
          <p:cNvSpPr>
            <a:spLocks noGrp="1"/>
          </p:cNvSpPr>
          <p:nvPr>
            <p:ph type="dt" sz="half" idx="10"/>
          </p:nvPr>
        </p:nvSpPr>
        <p:spPr/>
        <p:txBody>
          <a:bodyPr/>
          <a:lstStyle/>
          <a:p>
            <a:r>
              <a:rPr lang="en-US" dirty="0"/>
              <a:t>08/25/2020</a:t>
            </a:r>
          </a:p>
        </p:txBody>
      </p:sp>
      <p:sp>
        <p:nvSpPr>
          <p:cNvPr id="5" name="Footer Placeholder 4"/>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
        <p:nvSpPr>
          <p:cNvPr id="6" name="Slide Number Placeholder 5"/>
          <p:cNvSpPr>
            <a:spLocks noGrp="1"/>
          </p:cNvSpPr>
          <p:nvPr>
            <p:ph type="sldNum" sz="quarter" idx="12"/>
          </p:nvPr>
        </p:nvSpPr>
        <p:spPr/>
        <p:txBody>
          <a:bodyPr/>
          <a:lstStyle/>
          <a:p>
            <a:fld id="{401138D8-4E88-4E17-B3F2-B5273B985D7E}" type="slidenum">
              <a:rPr lang="en-US" smtClean="0"/>
              <a:t>12</a:t>
            </a:fld>
            <a:endParaRPr lang="en-US"/>
          </a:p>
        </p:txBody>
      </p:sp>
      <p:pic>
        <p:nvPicPr>
          <p:cNvPr id="9" name="Picture 8" descr="A picture containing indoor, building, ship, road&#10;&#10;Description automatically generated">
            <a:extLst>
              <a:ext uri="{FF2B5EF4-FFF2-40B4-BE49-F238E27FC236}">
                <a16:creationId xmlns:a16="http://schemas.microsoft.com/office/drawing/2014/main" id="{01AACB80-9D18-FD45-AF8E-635399C6A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62" y="1600199"/>
            <a:ext cx="7920476" cy="4325841"/>
          </a:xfrm>
          <a:prstGeom prst="rect">
            <a:avLst/>
          </a:prstGeom>
        </p:spPr>
      </p:pic>
    </p:spTree>
    <p:extLst>
      <p:ext uri="{BB962C8B-B14F-4D97-AF65-F5344CB8AC3E}">
        <p14:creationId xmlns:p14="http://schemas.microsoft.com/office/powerpoint/2010/main" val="299568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Aerial of Site</a:t>
            </a:r>
          </a:p>
        </p:txBody>
      </p:sp>
      <p:sp>
        <p:nvSpPr>
          <p:cNvPr id="3" name="Content Placeholder 2"/>
          <p:cNvSpPr>
            <a:spLocks noGrp="1"/>
          </p:cNvSpPr>
          <p:nvPr>
            <p:ph idx="1"/>
          </p:nvPr>
        </p:nvSpPr>
        <p:spPr>
          <a:xfrm>
            <a:off x="457200" y="1600199"/>
            <a:ext cx="8229600" cy="4525963"/>
          </a:xfrm>
        </p:spPr>
        <p:txBody>
          <a:bodyPr anchor="ctr">
            <a:normAutofit/>
          </a:bodyPr>
          <a:lstStyle/>
          <a:p>
            <a:endParaRPr lang="en-US" dirty="0">
              <a:solidFill>
                <a:schemeClr val="tx1"/>
              </a:solidFill>
            </a:endParaRPr>
          </a:p>
          <a:p>
            <a:endParaRPr lang="en-US" dirty="0"/>
          </a:p>
        </p:txBody>
      </p:sp>
      <p:sp>
        <p:nvSpPr>
          <p:cNvPr id="4" name="Date Placeholder 3"/>
          <p:cNvSpPr>
            <a:spLocks noGrp="1"/>
          </p:cNvSpPr>
          <p:nvPr>
            <p:ph type="dt" sz="half" idx="10"/>
          </p:nvPr>
        </p:nvSpPr>
        <p:spPr/>
        <p:txBody>
          <a:bodyPr/>
          <a:lstStyle/>
          <a:p>
            <a:r>
              <a:rPr lang="en-US" dirty="0"/>
              <a:t>08/25/2020</a:t>
            </a:r>
          </a:p>
        </p:txBody>
      </p:sp>
      <p:sp>
        <p:nvSpPr>
          <p:cNvPr id="5" name="Footer Placeholder 4"/>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
        <p:nvSpPr>
          <p:cNvPr id="6" name="Slide Number Placeholder 5"/>
          <p:cNvSpPr>
            <a:spLocks noGrp="1"/>
          </p:cNvSpPr>
          <p:nvPr>
            <p:ph type="sldNum" sz="quarter" idx="12"/>
          </p:nvPr>
        </p:nvSpPr>
        <p:spPr/>
        <p:txBody>
          <a:bodyPr/>
          <a:lstStyle/>
          <a:p>
            <a:fld id="{401138D8-4E88-4E17-B3F2-B5273B985D7E}" type="slidenum">
              <a:rPr lang="en-US" smtClean="0"/>
              <a:t>2</a:t>
            </a:fld>
            <a:endParaRPr lang="en-US"/>
          </a:p>
        </p:txBody>
      </p:sp>
      <p:pic>
        <p:nvPicPr>
          <p:cNvPr id="9" name="Picture 8" descr="A picture containing indoor, building, ship, road&#10;&#10;Description automatically generated">
            <a:extLst>
              <a:ext uri="{FF2B5EF4-FFF2-40B4-BE49-F238E27FC236}">
                <a16:creationId xmlns:a16="http://schemas.microsoft.com/office/drawing/2014/main" id="{01AACB80-9D18-FD45-AF8E-635399C6A9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62" y="1600199"/>
            <a:ext cx="7920476" cy="4325841"/>
          </a:xfrm>
          <a:prstGeom prst="rect">
            <a:avLst/>
          </a:prstGeom>
        </p:spPr>
      </p:pic>
    </p:spTree>
    <p:extLst>
      <p:ext uri="{BB962C8B-B14F-4D97-AF65-F5344CB8AC3E}">
        <p14:creationId xmlns:p14="http://schemas.microsoft.com/office/powerpoint/2010/main" val="2002464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01138D8-4E88-4E17-B3F2-B5273B985D7E}" type="slidenum">
              <a:rPr lang="en-US" smtClean="0"/>
              <a:t>3</a:t>
            </a:fld>
            <a:endParaRPr lang="en-US"/>
          </a:p>
        </p:txBody>
      </p:sp>
      <p:sp>
        <p:nvSpPr>
          <p:cNvPr id="1030" name="TextBox 1029"/>
          <p:cNvSpPr txBox="1"/>
          <p:nvPr/>
        </p:nvSpPr>
        <p:spPr>
          <a:xfrm>
            <a:off x="609600" y="5410200"/>
            <a:ext cx="8153400" cy="369332"/>
          </a:xfrm>
          <a:prstGeom prst="rect">
            <a:avLst/>
          </a:prstGeom>
          <a:noFill/>
        </p:spPr>
        <p:txBody>
          <a:bodyPr wrap="square" rtlCol="0">
            <a:spAutoFit/>
          </a:bodyPr>
          <a:lstStyle/>
          <a:p>
            <a:endParaRPr lang="en-US" dirty="0"/>
          </a:p>
        </p:txBody>
      </p:sp>
      <p:sp>
        <p:nvSpPr>
          <p:cNvPr id="2" name="Title 1"/>
          <p:cNvSpPr>
            <a:spLocks noGrp="1"/>
          </p:cNvSpPr>
          <p:nvPr>
            <p:ph type="title"/>
          </p:nvPr>
        </p:nvSpPr>
        <p:spPr>
          <a:xfrm>
            <a:off x="457200" y="0"/>
            <a:ext cx="8229600" cy="1295400"/>
          </a:xfrm>
        </p:spPr>
        <p:txBody>
          <a:bodyPr/>
          <a:lstStyle/>
          <a:p>
            <a:r>
              <a:rPr lang="en-US" dirty="0"/>
              <a:t>Site Plan</a:t>
            </a:r>
          </a:p>
        </p:txBody>
      </p:sp>
      <p:sp>
        <p:nvSpPr>
          <p:cNvPr id="8" name="Date Placeholder 3">
            <a:extLst>
              <a:ext uri="{FF2B5EF4-FFF2-40B4-BE49-F238E27FC236}">
                <a16:creationId xmlns:a16="http://schemas.microsoft.com/office/drawing/2014/main" id="{1C19D75D-3BE2-D14C-8CB4-1EC95756060E}"/>
              </a:ext>
            </a:extLst>
          </p:cNvPr>
          <p:cNvSpPr>
            <a:spLocks noGrp="1"/>
          </p:cNvSpPr>
          <p:nvPr>
            <p:ph type="dt" sz="half" idx="10"/>
          </p:nvPr>
        </p:nvSpPr>
        <p:spPr>
          <a:xfrm>
            <a:off x="6363347" y="6356350"/>
            <a:ext cx="2085975" cy="365125"/>
          </a:xfrm>
        </p:spPr>
        <p:txBody>
          <a:bodyPr/>
          <a:lstStyle/>
          <a:p>
            <a:r>
              <a:rPr lang="en-US" dirty="0"/>
              <a:t>08/25/2020</a:t>
            </a:r>
          </a:p>
        </p:txBody>
      </p:sp>
      <p:sp>
        <p:nvSpPr>
          <p:cNvPr id="10" name="Footer Placeholder 4">
            <a:extLst>
              <a:ext uri="{FF2B5EF4-FFF2-40B4-BE49-F238E27FC236}">
                <a16:creationId xmlns:a16="http://schemas.microsoft.com/office/drawing/2014/main" id="{82517243-B08A-FA4F-A7B0-AF0B1FF3D405}"/>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pic>
        <p:nvPicPr>
          <p:cNvPr id="7" name="Picture 6" descr="A close up of text on a white background&#10;&#10;Description automatically generated">
            <a:extLst>
              <a:ext uri="{FF2B5EF4-FFF2-40B4-BE49-F238E27FC236}">
                <a16:creationId xmlns:a16="http://schemas.microsoft.com/office/drawing/2014/main" id="{9821D801-65AA-F949-A619-A0EB139BC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0" y="1860550"/>
            <a:ext cx="7975600" cy="3136900"/>
          </a:xfrm>
          <a:prstGeom prst="rect">
            <a:avLst/>
          </a:prstGeom>
        </p:spPr>
      </p:pic>
    </p:spTree>
    <p:extLst>
      <p:ext uri="{BB962C8B-B14F-4D97-AF65-F5344CB8AC3E}">
        <p14:creationId xmlns:p14="http://schemas.microsoft.com/office/powerpoint/2010/main" val="314510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8596"/>
            <a:ext cx="8229600" cy="990600"/>
          </a:xfrm>
        </p:spPr>
        <p:txBody>
          <a:bodyPr/>
          <a:lstStyle/>
          <a:p>
            <a:r>
              <a:rPr lang="en-US" dirty="0"/>
              <a:t>Testimony</a:t>
            </a:r>
          </a:p>
        </p:txBody>
      </p:sp>
      <p:sp>
        <p:nvSpPr>
          <p:cNvPr id="3" name="Content Placeholder 2"/>
          <p:cNvSpPr>
            <a:spLocks noGrp="1"/>
          </p:cNvSpPr>
          <p:nvPr>
            <p:ph idx="1"/>
          </p:nvPr>
        </p:nvSpPr>
        <p:spPr>
          <a:xfrm>
            <a:off x="609600" y="1371600"/>
            <a:ext cx="8001000" cy="4572000"/>
          </a:xfrm>
        </p:spPr>
        <p:txBody>
          <a:bodyPr>
            <a:normAutofit lnSpcReduction="10000"/>
          </a:bodyPr>
          <a:lstStyle/>
          <a:p>
            <a:pPr marL="0" indent="0">
              <a:buNone/>
            </a:pPr>
            <a:r>
              <a:rPr lang="en-US" dirty="0">
                <a:solidFill>
                  <a:schemeClr val="tx1"/>
                </a:solidFill>
              </a:rPr>
              <a:t>Testimony in Opposition: the respondents comments are regarding: (1) lack of parking in the mall complex and the applicant’s inability to meet the parking requirements of FCC 10-3 Parking, (2) congestion in and around the mall (FCC 10-35 Access and Circulation), and (3) the use of the space for marijuana retail (clientele, proximity to residential uses, character of the downtown corridor). </a:t>
            </a:r>
          </a:p>
          <a:p>
            <a:pPr marL="0" indent="0">
              <a:buNone/>
            </a:pPr>
            <a:endParaRPr lang="en-US" dirty="0">
              <a:solidFill>
                <a:schemeClr val="tx1"/>
              </a:solidFill>
            </a:endParaRPr>
          </a:p>
          <a:p>
            <a:pPr marL="0" indent="0">
              <a:buNone/>
            </a:pPr>
            <a:r>
              <a:rPr lang="en-US" dirty="0">
                <a:solidFill>
                  <a:schemeClr val="tx1"/>
                </a:solidFill>
              </a:rPr>
              <a:t>Testimony in Favor: the respondents are in favor of the development in general. </a:t>
            </a:r>
            <a:endParaRPr lang="en-US" b="1" dirty="0">
              <a:solidFill>
                <a:schemeClr val="tx1"/>
              </a:solidFill>
            </a:endParaRPr>
          </a:p>
          <a:p>
            <a:pPr marL="0" indent="0">
              <a:buNone/>
            </a:pPr>
            <a:endParaRPr lang="en-US" sz="1900" dirty="0">
              <a:solidFill>
                <a:schemeClr val="tx1"/>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4</a:t>
            </a:fld>
            <a:endParaRPr lang="en-US"/>
          </a:p>
        </p:txBody>
      </p:sp>
      <p:sp>
        <p:nvSpPr>
          <p:cNvPr id="7" name="Date Placeholder 3">
            <a:extLst>
              <a:ext uri="{FF2B5EF4-FFF2-40B4-BE49-F238E27FC236}">
                <a16:creationId xmlns:a16="http://schemas.microsoft.com/office/drawing/2014/main" id="{FA351417-1EB6-6242-AD0E-4A478BA9D39B}"/>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6F4D1984-9724-D944-8A55-B48A64D3577D}"/>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1766818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8596"/>
            <a:ext cx="8229600" cy="990600"/>
          </a:xfrm>
        </p:spPr>
        <p:txBody>
          <a:bodyPr/>
          <a:lstStyle/>
          <a:p>
            <a:r>
              <a:rPr lang="en-US" dirty="0"/>
              <a:t>Conditions of Approval</a:t>
            </a:r>
          </a:p>
        </p:txBody>
      </p:sp>
      <p:sp>
        <p:nvSpPr>
          <p:cNvPr id="3" name="Content Placeholder 2"/>
          <p:cNvSpPr>
            <a:spLocks noGrp="1"/>
          </p:cNvSpPr>
          <p:nvPr>
            <p:ph idx="1"/>
          </p:nvPr>
        </p:nvSpPr>
        <p:spPr>
          <a:xfrm>
            <a:off x="609600" y="1371600"/>
            <a:ext cx="8001000" cy="4572000"/>
          </a:xfrm>
        </p:spPr>
        <p:txBody>
          <a:bodyPr>
            <a:normAutofit fontScale="92500" lnSpcReduction="10000"/>
          </a:bodyPr>
          <a:lstStyle/>
          <a:p>
            <a:pPr marL="0" indent="0">
              <a:buNone/>
            </a:pPr>
            <a:r>
              <a:rPr lang="en-US" dirty="0">
                <a:solidFill>
                  <a:schemeClr val="tx1"/>
                </a:solidFill>
              </a:rPr>
              <a:t>Access &amp; Circulation: </a:t>
            </a:r>
          </a:p>
          <a:p>
            <a:pPr marL="0" indent="0">
              <a:buNone/>
            </a:pPr>
            <a:endParaRPr lang="en-US" dirty="0">
              <a:solidFill>
                <a:schemeClr val="tx1"/>
              </a:solidFill>
            </a:endParaRPr>
          </a:p>
          <a:p>
            <a:pPr marL="0" indent="0">
              <a:buNone/>
            </a:pPr>
            <a:r>
              <a:rPr lang="en-US" dirty="0">
                <a:solidFill>
                  <a:schemeClr val="tx1"/>
                </a:solidFill>
              </a:rPr>
              <a:t>12. The applicant shall submit a site circulation plan, meeting the requirements of 10-35 Access and Circulation. </a:t>
            </a:r>
          </a:p>
          <a:p>
            <a:pPr marL="0" indent="0">
              <a:buNone/>
            </a:pPr>
            <a:endParaRPr lang="en-US" dirty="0">
              <a:solidFill>
                <a:schemeClr val="tx1"/>
              </a:solidFill>
            </a:endParaRPr>
          </a:p>
          <a:p>
            <a:pPr marL="0" indent="0">
              <a:buNone/>
            </a:pPr>
            <a:r>
              <a:rPr lang="en-US" dirty="0">
                <a:solidFill>
                  <a:schemeClr val="tx1"/>
                </a:solidFill>
              </a:rPr>
              <a:t>Edit: Remove Condition 13 for redundancy: </a:t>
            </a:r>
          </a:p>
          <a:p>
            <a:pPr marL="0" indent="0">
              <a:buNone/>
            </a:pPr>
            <a:r>
              <a:rPr lang="en-US" dirty="0">
                <a:solidFill>
                  <a:schemeClr val="tx1"/>
                </a:solidFill>
              </a:rPr>
              <a:t>13. The applicant shall either (a) record with the deed to Subject Property and easement, allowing access to Subject Property from Rhododendron Ave, across lots 12200, 12201, 12100, 12000, 11900 (the mall), and 11700 (the bank), or (b) submit to the City a ruling stating Subject Property has a right to access through those lots.</a:t>
            </a:r>
          </a:p>
        </p:txBody>
      </p:sp>
      <p:sp>
        <p:nvSpPr>
          <p:cNvPr id="6" name="Slide Number Placeholder 5"/>
          <p:cNvSpPr>
            <a:spLocks noGrp="1"/>
          </p:cNvSpPr>
          <p:nvPr>
            <p:ph type="sldNum" sz="quarter" idx="12"/>
          </p:nvPr>
        </p:nvSpPr>
        <p:spPr/>
        <p:txBody>
          <a:bodyPr/>
          <a:lstStyle/>
          <a:p>
            <a:fld id="{401138D8-4E88-4E17-B3F2-B5273B985D7E}" type="slidenum">
              <a:rPr lang="en-US" smtClean="0"/>
              <a:t>5</a:t>
            </a:fld>
            <a:endParaRPr lang="en-US"/>
          </a:p>
        </p:txBody>
      </p:sp>
      <p:sp>
        <p:nvSpPr>
          <p:cNvPr id="7" name="Date Placeholder 3">
            <a:extLst>
              <a:ext uri="{FF2B5EF4-FFF2-40B4-BE49-F238E27FC236}">
                <a16:creationId xmlns:a16="http://schemas.microsoft.com/office/drawing/2014/main" id="{E2E64A5A-2859-8B40-B91D-6585048CFF3B}"/>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041EE7CF-B937-D042-9BB8-2647D18BA523}"/>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1600467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8596"/>
            <a:ext cx="8229600" cy="990600"/>
          </a:xfrm>
        </p:spPr>
        <p:txBody>
          <a:bodyPr/>
          <a:lstStyle/>
          <a:p>
            <a:r>
              <a:rPr lang="en-US" dirty="0"/>
              <a:t>Conditions of Approval</a:t>
            </a:r>
          </a:p>
        </p:txBody>
      </p:sp>
      <p:sp>
        <p:nvSpPr>
          <p:cNvPr id="3" name="Content Placeholder 2"/>
          <p:cNvSpPr>
            <a:spLocks noGrp="1"/>
          </p:cNvSpPr>
          <p:nvPr>
            <p:ph idx="1"/>
          </p:nvPr>
        </p:nvSpPr>
        <p:spPr>
          <a:xfrm>
            <a:off x="609600" y="1371600"/>
            <a:ext cx="8001000" cy="4572000"/>
          </a:xfrm>
        </p:spPr>
        <p:txBody>
          <a:bodyPr>
            <a:normAutofit lnSpcReduction="10000"/>
          </a:bodyPr>
          <a:lstStyle/>
          <a:p>
            <a:pPr marL="0" indent="0">
              <a:buNone/>
            </a:pPr>
            <a:r>
              <a:rPr lang="en-US" dirty="0">
                <a:solidFill>
                  <a:schemeClr val="tx1"/>
                </a:solidFill>
              </a:rPr>
              <a:t>Parking: </a:t>
            </a:r>
          </a:p>
          <a:p>
            <a:pPr marL="0" indent="0">
              <a:buNone/>
            </a:pPr>
            <a:endParaRPr lang="en-US" dirty="0">
              <a:solidFill>
                <a:schemeClr val="tx1"/>
              </a:solidFill>
            </a:endParaRPr>
          </a:p>
          <a:p>
            <a:pPr marL="0" indent="0">
              <a:buNone/>
            </a:pPr>
            <a:r>
              <a:rPr lang="en-US" dirty="0">
                <a:solidFill>
                  <a:schemeClr val="tx1"/>
                </a:solidFill>
              </a:rPr>
              <a:t>10. The applicant shall submit a parking plan, meeting the standards of FCC 10-3 Parking &amp; Loading, including but not limited to providing 8 parking spaces one of which shall be an ADA space, sized and striped in accordance with code, and bicycle parking.</a:t>
            </a:r>
          </a:p>
          <a:p>
            <a:pPr marL="0" indent="0">
              <a:buNone/>
            </a:pPr>
            <a:endParaRPr lang="en-US" dirty="0">
              <a:solidFill>
                <a:schemeClr val="tx1"/>
              </a:solidFill>
            </a:endParaRPr>
          </a:p>
          <a:p>
            <a:pPr marL="0" indent="0">
              <a:buNone/>
            </a:pPr>
            <a:r>
              <a:rPr lang="en-US" dirty="0">
                <a:solidFill>
                  <a:schemeClr val="tx1"/>
                </a:solidFill>
              </a:rPr>
              <a:t>11. The parking stalls on Subject Property shall be re-striped, and meet the requirements of 10-3-9 Parking Stall Design and Minimum Dimensions. </a:t>
            </a:r>
          </a:p>
        </p:txBody>
      </p:sp>
      <p:sp>
        <p:nvSpPr>
          <p:cNvPr id="6" name="Slide Number Placeholder 5"/>
          <p:cNvSpPr>
            <a:spLocks noGrp="1"/>
          </p:cNvSpPr>
          <p:nvPr>
            <p:ph type="sldNum" sz="quarter" idx="12"/>
          </p:nvPr>
        </p:nvSpPr>
        <p:spPr/>
        <p:txBody>
          <a:bodyPr/>
          <a:lstStyle/>
          <a:p>
            <a:fld id="{401138D8-4E88-4E17-B3F2-B5273B985D7E}" type="slidenum">
              <a:rPr lang="en-US" smtClean="0"/>
              <a:t>6</a:t>
            </a:fld>
            <a:endParaRPr lang="en-US"/>
          </a:p>
        </p:txBody>
      </p:sp>
      <p:sp>
        <p:nvSpPr>
          <p:cNvPr id="7" name="Date Placeholder 3">
            <a:extLst>
              <a:ext uri="{FF2B5EF4-FFF2-40B4-BE49-F238E27FC236}">
                <a16:creationId xmlns:a16="http://schemas.microsoft.com/office/drawing/2014/main" id="{5AEB7316-6836-1247-9254-248E00AAD23C}"/>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EA45E40A-D441-5742-973F-695D98C7A0E4}"/>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2837349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8596"/>
            <a:ext cx="8229600" cy="990600"/>
          </a:xfrm>
        </p:spPr>
        <p:txBody>
          <a:bodyPr/>
          <a:lstStyle/>
          <a:p>
            <a:r>
              <a:rPr lang="en-US" dirty="0"/>
              <a:t>Conditions of Approval</a:t>
            </a:r>
          </a:p>
        </p:txBody>
      </p:sp>
      <p:sp>
        <p:nvSpPr>
          <p:cNvPr id="3" name="Content Placeholder 2"/>
          <p:cNvSpPr>
            <a:spLocks noGrp="1"/>
          </p:cNvSpPr>
          <p:nvPr>
            <p:ph idx="1"/>
          </p:nvPr>
        </p:nvSpPr>
        <p:spPr>
          <a:xfrm>
            <a:off x="609600" y="1371600"/>
            <a:ext cx="8001000" cy="4572000"/>
          </a:xfrm>
        </p:spPr>
        <p:txBody>
          <a:bodyPr>
            <a:normAutofit/>
          </a:bodyPr>
          <a:lstStyle/>
          <a:p>
            <a:pPr marL="0" indent="0">
              <a:buNone/>
            </a:pPr>
            <a:r>
              <a:rPr lang="en-US" dirty="0">
                <a:solidFill>
                  <a:schemeClr val="tx1"/>
                </a:solidFill>
              </a:rPr>
              <a:t>Security: </a:t>
            </a:r>
          </a:p>
          <a:p>
            <a:pPr marL="0" indent="0">
              <a:buNone/>
            </a:pPr>
            <a:endParaRPr lang="en-US" dirty="0">
              <a:solidFill>
                <a:schemeClr val="tx1"/>
              </a:solidFill>
            </a:endParaRPr>
          </a:p>
          <a:p>
            <a:pPr marL="0" indent="0">
              <a:buNone/>
            </a:pPr>
            <a:r>
              <a:rPr lang="en-US" dirty="0">
                <a:solidFill>
                  <a:schemeClr val="tx1"/>
                </a:solidFill>
              </a:rPr>
              <a:t>6. The applicant shall install and position security cameras in such a way as to only show the licensee’s property and surrounding public right-of-way. </a:t>
            </a:r>
          </a:p>
          <a:p>
            <a:pPr marL="0" indent="0">
              <a:buNone/>
            </a:pPr>
            <a:endParaRPr lang="en-US" dirty="0">
              <a:solidFill>
                <a:schemeClr val="tx1"/>
              </a:solidFill>
            </a:endParaRPr>
          </a:p>
          <a:p>
            <a:pPr marL="0" indent="0">
              <a:buNone/>
            </a:pPr>
            <a:r>
              <a:rPr lang="en-US" dirty="0">
                <a:solidFill>
                  <a:schemeClr val="tx1"/>
                </a:solidFill>
              </a:rPr>
              <a:t>15. The applicant shall submit a lighting plan, meeting the requirements of FCC 10-37 Lighting. </a:t>
            </a:r>
            <a:endParaRPr lang="en-US" b="1" dirty="0">
              <a:solidFill>
                <a:schemeClr val="tx1"/>
              </a:solidFill>
            </a:endParaRPr>
          </a:p>
          <a:p>
            <a:pPr marL="0" indent="0">
              <a:buNone/>
            </a:pPr>
            <a:endParaRPr lang="en-US" sz="1900" dirty="0">
              <a:solidFill>
                <a:schemeClr val="tx1"/>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7</a:t>
            </a:fld>
            <a:endParaRPr lang="en-US"/>
          </a:p>
        </p:txBody>
      </p:sp>
      <p:sp>
        <p:nvSpPr>
          <p:cNvPr id="7" name="Date Placeholder 3">
            <a:extLst>
              <a:ext uri="{FF2B5EF4-FFF2-40B4-BE49-F238E27FC236}">
                <a16:creationId xmlns:a16="http://schemas.microsoft.com/office/drawing/2014/main" id="{FA351417-1EB6-6242-AD0E-4A478BA9D39B}"/>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6F4D1984-9724-D944-8A55-B48A64D3577D}"/>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15306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8596"/>
            <a:ext cx="8229600" cy="990600"/>
          </a:xfrm>
        </p:spPr>
        <p:txBody>
          <a:bodyPr/>
          <a:lstStyle/>
          <a:p>
            <a:r>
              <a:rPr lang="en-US" dirty="0"/>
              <a:t>Conditions of Approval</a:t>
            </a:r>
          </a:p>
        </p:txBody>
      </p:sp>
      <p:sp>
        <p:nvSpPr>
          <p:cNvPr id="3" name="Content Placeholder 2"/>
          <p:cNvSpPr>
            <a:spLocks noGrp="1"/>
          </p:cNvSpPr>
          <p:nvPr>
            <p:ph idx="1"/>
          </p:nvPr>
        </p:nvSpPr>
        <p:spPr>
          <a:xfrm>
            <a:off x="609600" y="1371600"/>
            <a:ext cx="8001000" cy="4572000"/>
          </a:xfrm>
        </p:spPr>
        <p:txBody>
          <a:bodyPr>
            <a:normAutofit lnSpcReduction="10000"/>
          </a:bodyPr>
          <a:lstStyle/>
          <a:p>
            <a:pPr marL="0" indent="0">
              <a:buNone/>
            </a:pPr>
            <a:r>
              <a:rPr lang="en-US" dirty="0">
                <a:solidFill>
                  <a:schemeClr val="tx1"/>
                </a:solidFill>
              </a:rPr>
              <a:t>Smells:</a:t>
            </a:r>
          </a:p>
          <a:p>
            <a:pPr marL="0" indent="0">
              <a:buNone/>
            </a:pPr>
            <a:endParaRPr lang="en-US" dirty="0">
              <a:solidFill>
                <a:schemeClr val="tx1"/>
              </a:solidFill>
            </a:endParaRPr>
          </a:p>
          <a:p>
            <a:pPr marL="0" indent="0">
              <a:buNone/>
            </a:pPr>
            <a:r>
              <a:rPr lang="en-US" dirty="0">
                <a:solidFill>
                  <a:schemeClr val="tx1"/>
                </a:solidFill>
              </a:rPr>
              <a:t>4. The applicant shall submit to the City Community Development Department documentation showing the air circulation system in the building is not connected to any other building in the mall prior to commencing business.  </a:t>
            </a:r>
          </a:p>
          <a:p>
            <a:pPr marL="0" indent="0">
              <a:buNone/>
            </a:pPr>
            <a:endParaRPr lang="en-US" dirty="0">
              <a:solidFill>
                <a:schemeClr val="tx1"/>
              </a:solidFill>
            </a:endParaRPr>
          </a:p>
          <a:p>
            <a:pPr marL="0" indent="0">
              <a:buNone/>
            </a:pPr>
            <a:r>
              <a:rPr lang="en-US" dirty="0">
                <a:solidFill>
                  <a:schemeClr val="tx1"/>
                </a:solidFill>
              </a:rPr>
              <a:t>5. The applicant shall submit to the City Community Development Department documentation showing an effective odor control system in the building prior to commencing business. </a:t>
            </a:r>
            <a:endParaRPr lang="en-US" b="1" dirty="0">
              <a:solidFill>
                <a:schemeClr val="tx1"/>
              </a:solidFill>
            </a:endParaRPr>
          </a:p>
          <a:p>
            <a:pPr marL="0" indent="0">
              <a:buNone/>
            </a:pPr>
            <a:endParaRPr lang="en-US" sz="1900" dirty="0">
              <a:solidFill>
                <a:schemeClr val="tx1"/>
              </a:solidFill>
            </a:endParaRPr>
          </a:p>
        </p:txBody>
      </p:sp>
      <p:sp>
        <p:nvSpPr>
          <p:cNvPr id="6" name="Slide Number Placeholder 5"/>
          <p:cNvSpPr>
            <a:spLocks noGrp="1"/>
          </p:cNvSpPr>
          <p:nvPr>
            <p:ph type="sldNum" sz="quarter" idx="12"/>
          </p:nvPr>
        </p:nvSpPr>
        <p:spPr/>
        <p:txBody>
          <a:bodyPr/>
          <a:lstStyle/>
          <a:p>
            <a:fld id="{401138D8-4E88-4E17-B3F2-B5273B985D7E}" type="slidenum">
              <a:rPr lang="en-US" smtClean="0"/>
              <a:t>8</a:t>
            </a:fld>
            <a:endParaRPr lang="en-US"/>
          </a:p>
        </p:txBody>
      </p:sp>
      <p:sp>
        <p:nvSpPr>
          <p:cNvPr id="7" name="Date Placeholder 3">
            <a:extLst>
              <a:ext uri="{FF2B5EF4-FFF2-40B4-BE49-F238E27FC236}">
                <a16:creationId xmlns:a16="http://schemas.microsoft.com/office/drawing/2014/main" id="{FA351417-1EB6-6242-AD0E-4A478BA9D39B}"/>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6F4D1984-9724-D944-8A55-B48A64D3577D}"/>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3763921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8596"/>
            <a:ext cx="8229600" cy="990600"/>
          </a:xfrm>
        </p:spPr>
        <p:txBody>
          <a:bodyPr/>
          <a:lstStyle/>
          <a:p>
            <a:r>
              <a:rPr lang="en-US" dirty="0"/>
              <a:t>Conditions of Approval</a:t>
            </a:r>
          </a:p>
        </p:txBody>
      </p:sp>
      <p:sp>
        <p:nvSpPr>
          <p:cNvPr id="3" name="Content Placeholder 2"/>
          <p:cNvSpPr>
            <a:spLocks noGrp="1"/>
          </p:cNvSpPr>
          <p:nvPr>
            <p:ph idx="1"/>
          </p:nvPr>
        </p:nvSpPr>
        <p:spPr>
          <a:xfrm>
            <a:off x="609600" y="1371600"/>
            <a:ext cx="8001000" cy="4572000"/>
          </a:xfrm>
        </p:spPr>
        <p:txBody>
          <a:bodyPr>
            <a:normAutofit fontScale="92500" lnSpcReduction="10000"/>
          </a:bodyPr>
          <a:lstStyle/>
          <a:p>
            <a:pPr marL="0" indent="0">
              <a:buNone/>
            </a:pPr>
            <a:r>
              <a:rPr lang="en-US" dirty="0">
                <a:solidFill>
                  <a:schemeClr val="tx1"/>
                </a:solidFill>
              </a:rPr>
              <a:t>Appearance: </a:t>
            </a:r>
          </a:p>
          <a:p>
            <a:pPr marL="0" indent="0">
              <a:buNone/>
            </a:pPr>
            <a:endParaRPr lang="en-US" dirty="0">
              <a:solidFill>
                <a:schemeClr val="tx1"/>
              </a:solidFill>
            </a:endParaRPr>
          </a:p>
          <a:p>
            <a:pPr marL="0" indent="0">
              <a:buNone/>
            </a:pPr>
            <a:r>
              <a:rPr lang="en-US" dirty="0">
                <a:solidFill>
                  <a:schemeClr val="tx1"/>
                </a:solidFill>
              </a:rPr>
              <a:t>8. Any sign placed on Subject Property shall meet the requirements of Title 4 Chapter 7. </a:t>
            </a:r>
          </a:p>
          <a:p>
            <a:pPr marL="0" indent="0">
              <a:buNone/>
            </a:pPr>
            <a:endParaRPr lang="en-US" dirty="0">
              <a:solidFill>
                <a:schemeClr val="tx1"/>
              </a:solidFill>
            </a:endParaRPr>
          </a:p>
          <a:p>
            <a:pPr marL="0" indent="0">
              <a:buNone/>
            </a:pPr>
            <a:r>
              <a:rPr lang="en-US" dirty="0">
                <a:solidFill>
                  <a:schemeClr val="tx1"/>
                </a:solidFill>
              </a:rPr>
              <a:t>14. The applicant shall submit a landscaping plan, demonstrating compliance with FCC 10-34 Landscaping and 10-27-5: Site and Development Provisions, L. Fences, Hedges, Walls and Landscaping. This plan shall include a minimum of 10% landscaping on Subject Property. This may include the street trees planted along the sidewalk, installed via </a:t>
            </a:r>
            <a:r>
              <a:rPr lang="en-US" dirty="0" err="1">
                <a:solidFill>
                  <a:schemeClr val="tx1"/>
                </a:solidFill>
              </a:rPr>
              <a:t>ReVision</a:t>
            </a:r>
            <a:r>
              <a:rPr lang="en-US" dirty="0">
                <a:solidFill>
                  <a:schemeClr val="tx1"/>
                </a:solidFill>
              </a:rPr>
              <a:t> Florence, planter boxes, trellises, and courtyard areas. </a:t>
            </a:r>
          </a:p>
        </p:txBody>
      </p:sp>
      <p:sp>
        <p:nvSpPr>
          <p:cNvPr id="6" name="Slide Number Placeholder 5"/>
          <p:cNvSpPr>
            <a:spLocks noGrp="1"/>
          </p:cNvSpPr>
          <p:nvPr>
            <p:ph type="sldNum" sz="quarter" idx="12"/>
          </p:nvPr>
        </p:nvSpPr>
        <p:spPr/>
        <p:txBody>
          <a:bodyPr/>
          <a:lstStyle/>
          <a:p>
            <a:fld id="{401138D8-4E88-4E17-B3F2-B5273B985D7E}" type="slidenum">
              <a:rPr lang="en-US" smtClean="0"/>
              <a:t>9</a:t>
            </a:fld>
            <a:endParaRPr lang="en-US"/>
          </a:p>
        </p:txBody>
      </p:sp>
      <p:sp>
        <p:nvSpPr>
          <p:cNvPr id="7" name="Date Placeholder 3">
            <a:extLst>
              <a:ext uri="{FF2B5EF4-FFF2-40B4-BE49-F238E27FC236}">
                <a16:creationId xmlns:a16="http://schemas.microsoft.com/office/drawing/2014/main" id="{A25303F3-9DE3-6D43-8419-121C9F8BE54B}"/>
              </a:ext>
            </a:extLst>
          </p:cNvPr>
          <p:cNvSpPr>
            <a:spLocks noGrp="1"/>
          </p:cNvSpPr>
          <p:nvPr>
            <p:ph type="dt" sz="half" idx="10"/>
          </p:nvPr>
        </p:nvSpPr>
        <p:spPr>
          <a:xfrm>
            <a:off x="6363347" y="6356350"/>
            <a:ext cx="2085975" cy="365125"/>
          </a:xfrm>
        </p:spPr>
        <p:txBody>
          <a:bodyPr/>
          <a:lstStyle/>
          <a:p>
            <a:r>
              <a:rPr lang="en-US" dirty="0"/>
              <a:t>08/25/2020</a:t>
            </a:r>
          </a:p>
        </p:txBody>
      </p:sp>
      <p:sp>
        <p:nvSpPr>
          <p:cNvPr id="8" name="Footer Placeholder 4">
            <a:extLst>
              <a:ext uri="{FF2B5EF4-FFF2-40B4-BE49-F238E27FC236}">
                <a16:creationId xmlns:a16="http://schemas.microsoft.com/office/drawing/2014/main" id="{57ED486B-D93D-0C44-A1AA-276D78C15827}"/>
              </a:ext>
            </a:extLst>
          </p:cNvPr>
          <p:cNvSpPr>
            <a:spLocks noGrp="1"/>
          </p:cNvSpPr>
          <p:nvPr>
            <p:ph type="ftr" sz="quarter" idx="11"/>
          </p:nvPr>
        </p:nvSpPr>
        <p:spPr>
          <a:xfrm>
            <a:off x="659165" y="6356350"/>
            <a:ext cx="3836635" cy="365125"/>
          </a:xfrm>
        </p:spPr>
        <p:txBody>
          <a:bodyPr/>
          <a:lstStyle/>
          <a:p>
            <a:r>
              <a:rPr lang="en-US" dirty="0"/>
              <a:t>La </a:t>
            </a:r>
            <a:r>
              <a:rPr lang="en-US" dirty="0" err="1"/>
              <a:t>Mota</a:t>
            </a:r>
            <a:r>
              <a:rPr lang="en-US" dirty="0"/>
              <a:t> Conditional Use Permit w/ Design Review</a:t>
            </a:r>
          </a:p>
        </p:txBody>
      </p:sp>
    </p:spTree>
    <p:extLst>
      <p:ext uri="{BB962C8B-B14F-4D97-AF65-F5344CB8AC3E}">
        <p14:creationId xmlns:p14="http://schemas.microsoft.com/office/powerpoint/2010/main" val="2360996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6643</TotalTime>
  <Words>725</Words>
  <Application>Microsoft Macintosh PowerPoint</Application>
  <PresentationFormat>On-screen Show (4:3)</PresentationFormat>
  <Paragraphs>93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Courier New</vt:lpstr>
      <vt:lpstr>Palatino Linotype</vt:lpstr>
      <vt:lpstr>Executive</vt:lpstr>
      <vt:lpstr>La Mota Conditional Use Permit w/ Design Review for La Mota Marijuana Retailer   </vt:lpstr>
      <vt:lpstr>Aerial of Site</vt:lpstr>
      <vt:lpstr>Site Plan</vt:lpstr>
      <vt:lpstr>Testimony</vt:lpstr>
      <vt:lpstr>Conditions of Approval</vt:lpstr>
      <vt:lpstr>Conditions of Approval</vt:lpstr>
      <vt:lpstr>Conditions of Approval</vt:lpstr>
      <vt:lpstr>Conditions of Approval</vt:lpstr>
      <vt:lpstr>Conditions of Approval</vt:lpstr>
      <vt:lpstr>Staff Recommendation</vt:lpstr>
      <vt:lpstr>Alternatives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ODOT Temporary Trailer</dc:title>
  <dc:creator>Glen Southerland</dc:creator>
  <cp:lastModifiedBy>Hailey Sheldon</cp:lastModifiedBy>
  <cp:revision>263</cp:revision>
  <cp:lastPrinted>2015-09-09T16:43:44Z</cp:lastPrinted>
  <dcterms:created xsi:type="dcterms:W3CDTF">2014-04-07T18:43:51Z</dcterms:created>
  <dcterms:modified xsi:type="dcterms:W3CDTF">2020-08-25T22:43:06Z</dcterms:modified>
</cp:coreProperties>
</file>