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355" r:id="rId4"/>
    <p:sldId id="279" r:id="rId5"/>
    <p:sldId id="289" r:id="rId6"/>
    <p:sldId id="413" r:id="rId7"/>
    <p:sldId id="415" r:id="rId8"/>
    <p:sldId id="309" r:id="rId9"/>
    <p:sldId id="403" r:id="rId10"/>
    <p:sldId id="391" r:id="rId11"/>
    <p:sldId id="414" r:id="rId12"/>
    <p:sldId id="406" r:id="rId13"/>
    <p:sldId id="392" r:id="rId14"/>
    <p:sldId id="410" r:id="rId15"/>
    <p:sldId id="390" r:id="rId16"/>
    <p:sldId id="411" r:id="rId17"/>
    <p:sldId id="389" r:id="rId18"/>
    <p:sldId id="407" r:id="rId19"/>
    <p:sldId id="409" r:id="rId20"/>
    <p:sldId id="412" r:id="rId21"/>
    <p:sldId id="281" r:id="rId22"/>
    <p:sldId id="264" r:id="rId23"/>
    <p:sldId id="26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A00B50-C0C2-4330-9DC5-FA65C083F3D4}" name="Clare Kurth" initials="" userId="737f8a0d33c25b9b" providerId="Windows Live"/>
  <p188:author id="{A631EBB7-01F9-B272-458C-CA8976DCC3DD}" name="Clare Kurth" initials="CK" userId="S-1-5-21-3982259118-3243722213-2145054419-38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Farley-Campbell" initials="WFC" lastIdx="2" clrIdx="0">
    <p:extLst>
      <p:ext uri="{19B8F6BF-5375-455C-9EA6-DF929625EA0E}">
        <p15:presenceInfo xmlns:p15="http://schemas.microsoft.com/office/powerpoint/2012/main" userId="S-1-5-21-3982259118-3243722213-2145054419-1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7" autoAdjust="0"/>
    <p:restoredTop sz="88542" autoAdjust="0"/>
  </p:normalViewPr>
  <p:slideViewPr>
    <p:cSldViewPr>
      <p:cViewPr varScale="1">
        <p:scale>
          <a:sx n="101" d="100"/>
          <a:sy n="101" d="100"/>
        </p:scale>
        <p:origin x="22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0:54:41.392" idx="2">
    <p:pos x="10" y="10"/>
    <p:text>Add a slide after this one with the screen shots from the findings for the Chapter 7 and 19 overlays and hazards.  Just like you did for slide 7.  ty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0:53:53.840" idx="1">
    <p:pos x="10" y="10"/>
    <p:text>Add Amenity Slide of whole project...the site map thing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E3D0D0-DE95-4887-BA7C-6C0023EC3B2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C7A9B3-5621-4F76-9A93-A6B91CBB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DC90C3-7B29-4F0C-B2EE-8F2E33981DD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2074C8-8A8F-444A-90FD-3AFE8EFD5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6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Shall Include high-quality &amp;durable amenities. </a:t>
            </a:r>
          </a:p>
          <a:p>
            <a:r>
              <a:rPr lang="en-US" dirty="0"/>
              <a:t>FCC 10-1-4?? Burden of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8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5DBCF-3BF8-2F66-3571-B9F677B9F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14D94-7547-29DD-6C6C-542170488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25349-946D-C888-5C7A-A7BA332D2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2C4D7-B4BC-7828-0BB8-EC6A3DA4A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0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8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2BBDB-F53C-53FD-59B9-51DB42BF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868FD3-C419-E953-B8FF-267B7F730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32C7B-00AF-ED17-7184-678B60C94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5BB01-F5AF-EE7A-F945-AB8ED0CD0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6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Exhibit E – Sheets L1 and L2</a:t>
            </a:r>
          </a:p>
          <a:p>
            <a:r>
              <a:rPr lang="en-US" dirty="0"/>
              <a:t>Exhibit C – Civil Plans Sheet C2 snip included</a:t>
            </a:r>
          </a:p>
          <a:p>
            <a:r>
              <a:rPr lang="en-US" dirty="0"/>
              <a:t>	Sheet G11 included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2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9E1A8-71C4-F7BB-5E60-FF7832410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66BBE-D184-6331-C84A-9D83CF9B7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7B68F-5519-DC49-7146-0003FFF91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EEEB1-2289-5433-38D7-C644AAE3D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2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3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8B75F-8643-433D-92C6-ED59CD34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E0C27-610B-2F71-2A80-EF0916CF6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31D0F-A2AD-A266-801A-1C1BCE070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52283-5523-73AC-1EE5-A4E8730DB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0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BF2F0-EA39-B47E-F457-C0F9629F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AAEA7-A45F-6854-B257-4B94F821A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71351-D607-ABE4-8BD7-30867E66F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8354A-A78A-BFBA-33C5-618BCACA1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12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87BFF-85DB-7E0B-5804-6FE6D903D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24F0EC-7192-0890-BD01-6C9091713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0EA685-DA37-1E02-EDDF-C0945D143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14AC8-CD91-182A-D982-65750D57D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78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2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24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8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A4E5C-FC15-EE66-C046-ABC8BCB49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523F1-A88E-A598-E52B-D70EB2F8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99317-2CB6-9F21-0989-64305B2E7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Shall Include high-quality &amp;durable amenities. </a:t>
            </a:r>
          </a:p>
          <a:p>
            <a:r>
              <a:rPr lang="en-US" dirty="0"/>
              <a:t>FCC 10-1-4?? Burden of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EEDB3-BB0B-7E8E-1E2E-8DD481ADA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EF17B-0497-B7AC-050D-209B2C7AC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E7143-5D73-0D9F-5C68-1A707D2A2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DF0F3-0EB0-7704-58C6-77B44F4F9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1F914-C000-E561-B72F-DAE3F57FF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1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Feb 27,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Siuslaw Estuary Trail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281" y="1037696"/>
            <a:ext cx="7772400" cy="2362200"/>
          </a:xfrm>
        </p:spPr>
        <p:txBody>
          <a:bodyPr/>
          <a:lstStyle/>
          <a:p>
            <a:r>
              <a:rPr lang="en-US" sz="6000" dirty="0"/>
              <a:t>Siuslaw Estuary Trail</a:t>
            </a:r>
            <a:br>
              <a:rPr lang="en-US" sz="6000" dirty="0"/>
            </a:br>
            <a:r>
              <a:rPr lang="en-US" sz="3200" dirty="0"/>
              <a:t>Design Review</a:t>
            </a:r>
            <a:br>
              <a:rPr lang="en-US" sz="2200" dirty="0"/>
            </a:br>
            <a:r>
              <a:rPr lang="en-US" sz="2200" dirty="0"/>
              <a:t>. . .</a:t>
            </a:r>
            <a:br>
              <a:rPr lang="en-US" sz="6000" dirty="0"/>
            </a:br>
            <a:r>
              <a:rPr lang="en-US" sz="800" dirty="0"/>
              <a:t> </a:t>
            </a:r>
            <a:br>
              <a:rPr lang="en-US" sz="60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039979"/>
            <a:ext cx="5907881" cy="115102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Resolution PC 24 03 CUP 03</a:t>
            </a:r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824163" cy="21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5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2693A9-FBB7-A4E7-D022-1A8CE67E5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217" y="1059931"/>
            <a:ext cx="2827321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3382"/>
          </a:xfrm>
        </p:spPr>
        <p:txBody>
          <a:bodyPr/>
          <a:lstStyle/>
          <a:p>
            <a:r>
              <a:rPr lang="en-US" sz="4800" dirty="0"/>
              <a:t>Adopted &amp; Approved Plans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10</a:t>
            </a:fld>
            <a:endParaRPr lang="en-US"/>
          </a:p>
        </p:txBody>
      </p:sp>
      <p:sp>
        <p:nvSpPr>
          <p:cNvPr id="1030" name="TextBox 1029"/>
          <p:cNvSpPr txBox="1"/>
          <p:nvPr/>
        </p:nvSpPr>
        <p:spPr>
          <a:xfrm>
            <a:off x="609600" y="541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89ADAB-9B99-4D18-4B56-14A37A319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347" y="2757003"/>
            <a:ext cx="2565044" cy="3310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294E97-6CD5-975E-A658-09D13A21B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102" y="2621772"/>
            <a:ext cx="2777936" cy="3581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6FB687-83A7-32BA-79ED-615DCA8EE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09" y="1236434"/>
            <a:ext cx="2550429" cy="3310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45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183E5-A4E0-3265-F256-A070C3B6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B706E-C065-FD10-412F-2F54B6B1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A01DF-D098-91EF-D19B-E045750B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751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F34A-D09A-1265-3EC9-18278C7A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11</a:t>
            </a:fld>
            <a:endParaRPr lang="en-US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964CA4F4-E0DE-D6C4-AEB9-D32DE5D1052A}"/>
              </a:ext>
            </a:extLst>
          </p:cNvPr>
          <p:cNvSpPr txBox="1"/>
          <p:nvPr/>
        </p:nvSpPr>
        <p:spPr>
          <a:xfrm>
            <a:off x="609600" y="541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46646-7A4C-9664-6CB2-9FE90EE9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8468"/>
          </a:xfrm>
        </p:spPr>
        <p:txBody>
          <a:bodyPr/>
          <a:lstStyle/>
          <a:p>
            <a:r>
              <a:rPr lang="en-US" sz="5000" dirty="0"/>
              <a:t>Site Plan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A07FC5-A8D2-DF6F-D69C-F5F264219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" t="2172"/>
          <a:stretch/>
        </p:blipFill>
        <p:spPr>
          <a:xfrm>
            <a:off x="1143000" y="1219200"/>
            <a:ext cx="7145785" cy="50524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963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751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12</a:t>
            </a:fld>
            <a:endParaRPr lang="en-US"/>
          </a:p>
        </p:txBody>
      </p:sp>
      <p:sp>
        <p:nvSpPr>
          <p:cNvPr id="1030" name="TextBox 1029"/>
          <p:cNvSpPr txBox="1"/>
          <p:nvPr/>
        </p:nvSpPr>
        <p:spPr>
          <a:xfrm>
            <a:off x="609600" y="541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8468"/>
          </a:xfrm>
        </p:spPr>
        <p:txBody>
          <a:bodyPr/>
          <a:lstStyle/>
          <a:p>
            <a:r>
              <a:rPr lang="en-US" sz="5000" dirty="0"/>
              <a:t>Trail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7486A-ABE4-0DB0-796F-C93E5724C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" t="788"/>
          <a:stretch/>
        </p:blipFill>
        <p:spPr>
          <a:xfrm>
            <a:off x="910333" y="1068943"/>
            <a:ext cx="7323333" cy="52429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80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751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13</a:t>
            </a:fld>
            <a:endParaRPr lang="en-US"/>
          </a:p>
        </p:txBody>
      </p:sp>
      <p:sp>
        <p:nvSpPr>
          <p:cNvPr id="1030" name="TextBox 1029"/>
          <p:cNvSpPr txBox="1"/>
          <p:nvPr/>
        </p:nvSpPr>
        <p:spPr>
          <a:xfrm>
            <a:off x="609600" y="541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5000" dirty="0"/>
              <a:t>Trail Cross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A1CDB-AFD8-D1C0-22FC-EF19C803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8" y="1676400"/>
            <a:ext cx="8329077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252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FDFD3-5368-42AD-CCEC-EEE554E13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E1CB8-72F0-24A9-C1E6-328830F9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D3731-5482-4CA0-9C7D-C55C8D6B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751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7FF60-F9C9-843D-83F9-1EC689B9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14</a:t>
            </a:fld>
            <a:endParaRPr lang="en-US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ABFE0D4F-2AA4-8E82-4461-9374E20F0491}"/>
              </a:ext>
            </a:extLst>
          </p:cNvPr>
          <p:cNvSpPr txBox="1"/>
          <p:nvPr/>
        </p:nvSpPr>
        <p:spPr>
          <a:xfrm>
            <a:off x="609600" y="541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738BD-CAB5-0823-EAD4-5A00128E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Trail Amenities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C3C259-7EC3-0DEB-A2B6-A2D56ACA2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211" y="1348039"/>
            <a:ext cx="2819794" cy="28388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4F6E5F-3A11-7593-8AA9-EEFB8979E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557" y="2004293"/>
            <a:ext cx="819264" cy="38676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FCEDB5-1A37-0061-DFF8-42FBD586B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276" y="3660399"/>
            <a:ext cx="3991532" cy="2695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291B9F-0593-DEAB-74A6-F42714B6E8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8" t="2583"/>
          <a:stretch/>
        </p:blipFill>
        <p:spPr>
          <a:xfrm>
            <a:off x="4591050" y="1242186"/>
            <a:ext cx="4097419" cy="26959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738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751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15</a:t>
            </a:fld>
            <a:endParaRPr lang="en-US"/>
          </a:p>
        </p:txBody>
      </p:sp>
      <p:sp>
        <p:nvSpPr>
          <p:cNvPr id="1030" name="TextBox 1029"/>
          <p:cNvSpPr txBox="1"/>
          <p:nvPr/>
        </p:nvSpPr>
        <p:spPr>
          <a:xfrm>
            <a:off x="609600" y="541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8468"/>
          </a:xfrm>
        </p:spPr>
        <p:txBody>
          <a:bodyPr/>
          <a:lstStyle/>
          <a:p>
            <a:r>
              <a:rPr lang="en-US" dirty="0"/>
              <a:t>Parking Lot Plan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F7D008-AFB8-AE54-3F2E-24D49FA8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041" y="1107043"/>
            <a:ext cx="7106518" cy="50876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597EBB-B102-82CA-6AD7-3B17528B3037}"/>
              </a:ext>
            </a:extLst>
          </p:cNvPr>
          <p:cNvGrpSpPr/>
          <p:nvPr/>
        </p:nvGrpSpPr>
        <p:grpSpPr>
          <a:xfrm rot="16200000">
            <a:off x="7199642" y="1746047"/>
            <a:ext cx="413385" cy="1493290"/>
            <a:chOff x="6762750" y="1591540"/>
            <a:chExt cx="413385" cy="1493290"/>
          </a:xfrm>
        </p:grpSpPr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66157F7-410B-ED56-D347-0A021BA95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2750" y="2600325"/>
              <a:ext cx="413385" cy="484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C3CC1EBB-5106-63BF-647C-6A1CADA02C61}"/>
                </a:ext>
              </a:extLst>
            </p:cNvPr>
            <p:cNvSpPr/>
            <p:nvPr/>
          </p:nvSpPr>
          <p:spPr>
            <a:xfrm rot="10800000">
              <a:off x="6770618" y="1591540"/>
              <a:ext cx="405517" cy="97801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60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ED26-ED49-DC2D-C7D4-3AFCEC83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09EB-EF32-F1A1-62DD-372405B8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3DFD7-51B1-A8FC-71C0-D4A1DB4D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751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193D-CF33-F7FE-ED45-5774EF08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D5416-821F-6D02-C244-34437452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Parking Lot Amenities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E85A43-60A1-315D-FE1C-DB78F3C7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80" y="1364758"/>
            <a:ext cx="2600688" cy="4067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4D15C-DE68-9441-132F-7E9D65AD9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94" b="-1"/>
          <a:stretch/>
        </p:blipFill>
        <p:spPr>
          <a:xfrm>
            <a:off x="4477559" y="3610197"/>
            <a:ext cx="2876951" cy="30952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8EE8B4-F478-5CB3-BD71-2FC463FD3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66" y="2743200"/>
            <a:ext cx="2181529" cy="35247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F76B8-DBB0-EC99-1057-0ED43D6D8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842" y="1294345"/>
            <a:ext cx="1600423" cy="34199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42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665" y="228600"/>
            <a:ext cx="8229600" cy="990600"/>
          </a:xfrm>
        </p:spPr>
        <p:txBody>
          <a:bodyPr/>
          <a:lstStyle/>
          <a:p>
            <a:r>
              <a:rPr lang="en-US" sz="5000" dirty="0"/>
              <a:t>Conditions of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340704"/>
            <a:ext cx="9486253" cy="4526696"/>
          </a:xfrm>
        </p:spPr>
        <p:txBody>
          <a:bodyPr>
            <a:noAutofit/>
          </a:bodyPr>
          <a:lstStyle/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r>
              <a:rPr lang="en-US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CTCLUSI to be contacted upon encountering any cultural or historical resources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5 foot wide landscape area provided wherever parking lot abuts street ROW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parking lot striping shall meet FCC 10-3-9-B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Relocation of bike rack outside landscape area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Proposed bicycle parking signage shall be submitted for review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r>
              <a:rPr lang="en-US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Project signage shall include tsunami evacuation information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endParaRPr lang="en-US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4462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950D-1155-23F9-FAC9-536396A44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9DA4-E593-297F-F2A7-3FD79D1B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65" y="228600"/>
            <a:ext cx="8229600" cy="990600"/>
          </a:xfrm>
        </p:spPr>
        <p:txBody>
          <a:bodyPr/>
          <a:lstStyle/>
          <a:p>
            <a:r>
              <a:rPr lang="en-US" sz="5000" dirty="0"/>
              <a:t>Conditions of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C0E1-E81D-F933-C402-98979D67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00" y="1340704"/>
            <a:ext cx="9486253" cy="685800"/>
          </a:xfrm>
        </p:spPr>
        <p:txBody>
          <a:bodyPr>
            <a:noAutofit/>
          </a:bodyPr>
          <a:lstStyle/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20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Requires 3 activities to meet NRC management</a:t>
            </a:r>
          </a:p>
          <a:p>
            <a:pPr marL="1314450" lvl="1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Cut &amp; limits/boundaries to be flagged &amp; photographed </a:t>
            </a:r>
          </a:p>
          <a:p>
            <a:pPr marL="1314450" lvl="1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All veg. removal to be replanted with like vegetation</a:t>
            </a:r>
          </a:p>
          <a:p>
            <a:pPr marL="1314450" lvl="1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Color, hue, &amp; texture of benches and signage to blend with surrounding veg.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Illustrate on a contour map the location of MHT where point is more that 15 ‘ from project site prior to site disturbance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All newly installed sidewalks shall be 8’ wide</a:t>
            </a:r>
            <a:endParaRPr lang="en-US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Parking lot lights shall be maximum 16’ in height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Landscape plans required for parking lot – submitted for PC review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Required landscaping areas adjacent to Spruce St and Hwy 126 shall have evergreen screening of decorative wall min 36’’ in height for screening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F9A6A-FB06-9256-739E-4965806A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814EA-915B-40D2-CD71-5EECC616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4462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49C1-0702-7D78-B502-19D4A991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7F6F7-9CE7-3144-B462-40A0BEE3D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DA93-F20E-346F-5B48-6B800D08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65" y="228600"/>
            <a:ext cx="8229600" cy="990600"/>
          </a:xfrm>
        </p:spPr>
        <p:txBody>
          <a:bodyPr/>
          <a:lstStyle/>
          <a:p>
            <a:r>
              <a:rPr lang="en-US" sz="5000" dirty="0"/>
              <a:t>Condition of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47C0A-3CF3-635C-361A-AF234290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90625"/>
            <a:ext cx="8610600" cy="5288696"/>
          </a:xfrm>
        </p:spPr>
        <p:txBody>
          <a:bodyPr>
            <a:noAutofit/>
          </a:bodyPr>
          <a:lstStyle/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5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Parking lot driveway shall be a min. 50’ from Hwy 126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5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“No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arking” signage required along Redwood ROW.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5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Street lighting or pedestrian scale lighting at trail access if none exists.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5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Parking area shall have min 2 foot candles and max 5 foot candles.  Photometric plan shall be submitted for PC review &amp; approval.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5"/>
            </a:pPr>
            <a:r>
              <a:rPr lang="en-US" sz="2000" strike="sngStrike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strike="sngStrike" baseline="30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strike="sngStrike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pet waste station shall be placed near Quince St, trailhead &amp; include education on threat of dog waste on the estuary.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9"/>
            </a:pPr>
            <a:r>
              <a:rPr lang="en-US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Submit revised Sheet C10/Exhibit E that includes pet waste stations at Redwood St &amp; Quince St trailhead for consistency with Project proposal.</a:t>
            </a: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5"/>
            </a:pPr>
            <a:r>
              <a:rPr lang="en-US" sz="20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Area of dist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urbance in trail area shall be replanted with species native to estuary resource.</a:t>
            </a:r>
            <a:endParaRPr lang="en-US" sz="20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3"/>
            </a:pP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9A2E6-5702-14AA-1F0A-A1053CBA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194AF-65EA-8D3B-A01C-051FBAF5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4462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B73D5-65E5-C376-3E12-2FE40B40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2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011"/>
          </a:xfrm>
        </p:spPr>
        <p:txBody>
          <a:bodyPr/>
          <a:lstStyle/>
          <a:p>
            <a:r>
              <a:rPr lang="en-US" sz="4000" dirty="0"/>
              <a:t>Introduction / Timeline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401138D8-4E88-4E17-B3F2-B5273B985D7E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1BDC065-0843-4039-BBFB-09DA7882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AC2F-D021-44DE-A06C-0AC771FC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Siuslaw Estuary Trail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09CDE-10A6-736C-4511-2CE8238AD2A0}"/>
              </a:ext>
            </a:extLst>
          </p:cNvPr>
          <p:cNvSpPr txBox="1"/>
          <p:nvPr/>
        </p:nvSpPr>
        <p:spPr>
          <a:xfrm>
            <a:off x="393956" y="4953000"/>
            <a:ext cx="805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Proposal:</a:t>
            </a:r>
            <a:r>
              <a:rPr lang="en-US" sz="2400" dirty="0"/>
              <a:t>  Multi-Use trail, public parking lot, sidewalk, and associated amenities.</a:t>
            </a:r>
            <a:endParaRPr lang="en-US" sz="2400" b="1" u="sng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F5C4C6-D888-5904-4B78-DA43D0BF210E}"/>
              </a:ext>
            </a:extLst>
          </p:cNvPr>
          <p:cNvGrpSpPr/>
          <p:nvPr/>
        </p:nvGrpSpPr>
        <p:grpSpPr>
          <a:xfrm>
            <a:off x="228600" y="929772"/>
            <a:ext cx="8686800" cy="3852879"/>
            <a:chOff x="135096" y="774802"/>
            <a:chExt cx="8686800" cy="38528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562673-F7E6-3BAC-1D6B-FCD14D245414}"/>
                </a:ext>
              </a:extLst>
            </p:cNvPr>
            <p:cNvGrpSpPr/>
            <p:nvPr/>
          </p:nvGrpSpPr>
          <p:grpSpPr>
            <a:xfrm>
              <a:off x="135096" y="774802"/>
              <a:ext cx="8686800" cy="3696021"/>
              <a:chOff x="135096" y="1600200"/>
              <a:chExt cx="8686800" cy="369602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32CA2-7CE7-C94A-57A9-9F4FFA10EB67}"/>
                  </a:ext>
                </a:extLst>
              </p:cNvPr>
              <p:cNvSpPr txBox="1"/>
              <p:nvPr/>
            </p:nvSpPr>
            <p:spPr>
              <a:xfrm>
                <a:off x="5341943" y="1829646"/>
                <a:ext cx="1752600" cy="120032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/>
                  <a:t>Feb 21</a:t>
                </a:r>
              </a:p>
              <a:p>
                <a:pPr algn="ctr"/>
                <a:r>
                  <a:rPr lang="en-US" b="1" dirty="0"/>
                  <a:t>SNEWS Notice Published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64D6B8-3C08-6F15-F5FC-7AD5D216043E}"/>
                  </a:ext>
                </a:extLst>
              </p:cNvPr>
              <p:cNvSpPr txBox="1"/>
              <p:nvPr/>
            </p:nvSpPr>
            <p:spPr>
              <a:xfrm>
                <a:off x="5962005" y="3911802"/>
                <a:ext cx="1881245" cy="64633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/>
                  <a:t>Feb 27:</a:t>
                </a:r>
              </a:p>
              <a:p>
                <a:pPr algn="ctr"/>
                <a:r>
                  <a:rPr lang="en-US" b="1" dirty="0"/>
                  <a:t>Public Hearing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55BC17-B400-CC9A-955E-B69BE18998E1}"/>
                  </a:ext>
                </a:extLst>
              </p:cNvPr>
              <p:cNvSpPr txBox="1"/>
              <p:nvPr/>
            </p:nvSpPr>
            <p:spPr>
              <a:xfrm>
                <a:off x="3684186" y="1668075"/>
                <a:ext cx="1524000" cy="120032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/>
                  <a:t>Feb 7</a:t>
                </a:r>
              </a:p>
              <a:p>
                <a:pPr algn="ctr"/>
                <a:r>
                  <a:rPr lang="en-US" b="1" dirty="0"/>
                  <a:t>Property Posted NOH Mailed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CDEC2D-8BA1-649E-D676-492B8E291A3C}"/>
                  </a:ext>
                </a:extLst>
              </p:cNvPr>
              <p:cNvSpPr txBox="1"/>
              <p:nvPr/>
            </p:nvSpPr>
            <p:spPr>
              <a:xfrm>
                <a:off x="1160455" y="1945358"/>
                <a:ext cx="1546424" cy="120032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/>
                  <a:t>Jan 24</a:t>
                </a:r>
              </a:p>
              <a:p>
                <a:pPr algn="ctr"/>
                <a:r>
                  <a:rPr lang="en-US" b="1" dirty="0"/>
                  <a:t>App &amp; Payment Received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C75C87B-E6ED-96A9-F4A7-41877FE85FA7}"/>
                  </a:ext>
                </a:extLst>
              </p:cNvPr>
              <p:cNvGrpSpPr/>
              <p:nvPr/>
            </p:nvGrpSpPr>
            <p:grpSpPr>
              <a:xfrm>
                <a:off x="135096" y="2727828"/>
                <a:ext cx="8551704" cy="1606189"/>
                <a:chOff x="135096" y="2727828"/>
                <a:chExt cx="8551704" cy="1606189"/>
              </a:xfrm>
            </p:grpSpPr>
            <p:sp>
              <p:nvSpPr>
                <p:cNvPr id="5" name="Arrow: Right 4">
                  <a:extLst>
                    <a:ext uri="{FF2B5EF4-FFF2-40B4-BE49-F238E27FC236}">
                      <a16:creationId xmlns:a16="http://schemas.microsoft.com/office/drawing/2014/main" id="{42463789-6FD9-A36F-0420-95A6F094A739}"/>
                    </a:ext>
                  </a:extLst>
                </p:cNvPr>
                <p:cNvSpPr/>
                <p:nvPr/>
              </p:nvSpPr>
              <p:spPr>
                <a:xfrm>
                  <a:off x="304800" y="3124199"/>
                  <a:ext cx="8382000" cy="685800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48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DD0B24F2-7259-8A32-1843-08075AE44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696" y="3149595"/>
                  <a:ext cx="0" cy="38029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A36269E5-2FAF-4061-3A8C-39EE43F9A5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5096" y="3529885"/>
                  <a:ext cx="555589" cy="438051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B8758190-2365-740A-91BF-54482BCCA0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3250" y="2727828"/>
                  <a:ext cx="1859" cy="715588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608CB30F-DECF-06CC-53C9-453938E75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3347" y="3035199"/>
                  <a:ext cx="0" cy="39380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107D1B48-B342-0EEE-9007-4C4B48629022}"/>
                    </a:ext>
                  </a:extLst>
                </p:cNvPr>
                <p:cNvCxnSpPr/>
                <p:nvPr/>
              </p:nvCxnSpPr>
              <p:spPr>
                <a:xfrm flipH="1">
                  <a:off x="4479725" y="2862773"/>
                  <a:ext cx="3491" cy="56622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1E34191-ED2A-98F0-3DAF-CC0A9200ED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30696" y="3465333"/>
                  <a:ext cx="0" cy="86868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73F6A1E2-66D1-29B7-0722-6E416BDF3A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10400" y="3443416"/>
                  <a:ext cx="0" cy="477432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64AD93-DD6B-E31D-D8C6-47F45418B3E1}"/>
                  </a:ext>
                </a:extLst>
              </p:cNvPr>
              <p:cNvSpPr txBox="1"/>
              <p:nvPr/>
            </p:nvSpPr>
            <p:spPr>
              <a:xfrm>
                <a:off x="7162800" y="1600200"/>
                <a:ext cx="1659096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/>
                  <a:t>April 15</a:t>
                </a:r>
              </a:p>
              <a:p>
                <a:pPr algn="ctr"/>
                <a:r>
                  <a:rPr lang="en-US" b="1" dirty="0"/>
                  <a:t>CC meeting – funding Approval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46EC10-0F07-4801-EA5B-BA0CC931578D}"/>
                  </a:ext>
                </a:extLst>
              </p:cNvPr>
              <p:cNvSpPr txBox="1"/>
              <p:nvPr/>
            </p:nvSpPr>
            <p:spPr>
              <a:xfrm>
                <a:off x="2757637" y="4095892"/>
                <a:ext cx="2178059" cy="120032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/>
                  <a:t>Jan 30</a:t>
                </a:r>
              </a:p>
              <a:p>
                <a:pPr algn="ctr"/>
                <a:r>
                  <a:rPr lang="en-US" b="1" dirty="0"/>
                  <a:t>Additional Items Received &amp; App Deemed Complete 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0DDCAE-485C-0BE2-127C-8422507D3EF3}"/>
                </a:ext>
              </a:extLst>
            </p:cNvPr>
            <p:cNvSpPr txBox="1"/>
            <p:nvPr/>
          </p:nvSpPr>
          <p:spPr>
            <a:xfrm>
              <a:off x="300453" y="3150353"/>
              <a:ext cx="1860754" cy="14773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2013  </a:t>
              </a:r>
            </a:p>
            <a:p>
              <a:pPr algn="ctr"/>
              <a:r>
                <a:rPr lang="en-US" b="1" dirty="0"/>
                <a:t>Siuslaw Estuary Trail </a:t>
              </a:r>
              <a:r>
                <a:rPr lang="en-US" b="1"/>
                <a:t>Vision Approved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0371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22120-BCAE-FD2C-C169-EE2F0452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3AF0-2FA5-5546-8980-961CBB10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65" y="228600"/>
            <a:ext cx="8229600" cy="990600"/>
          </a:xfrm>
        </p:spPr>
        <p:txBody>
          <a:bodyPr/>
          <a:lstStyle/>
          <a:p>
            <a:r>
              <a:rPr lang="en-US" sz="5000" dirty="0"/>
              <a:t>Issues &amp; Decision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E448-E9ED-A1E9-6F9C-CA869233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40704"/>
            <a:ext cx="8952853" cy="5212496"/>
          </a:xfrm>
        </p:spPr>
        <p:txBody>
          <a:bodyPr>
            <a:noAutofit/>
          </a:bodyPr>
          <a:lstStyle/>
          <a:p>
            <a:pPr marL="45720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Application File number PC 24 03 CUP 03: </a:t>
            </a:r>
          </a:p>
          <a:p>
            <a:pPr marL="8001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CUP – Conditional Use Permits</a:t>
            </a:r>
          </a:p>
          <a:p>
            <a:pPr marL="8001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Estuary Trail is a permitted use in OTC and Shoreland MU</a:t>
            </a:r>
          </a:p>
          <a:p>
            <a:pPr marL="8001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Public Parking is a permitted use in MSA</a:t>
            </a:r>
          </a:p>
          <a:p>
            <a:pPr marL="8001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Staff recommends PC approve change in file # </a:t>
            </a:r>
          </a:p>
          <a:p>
            <a:pPr marL="45720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Referral Notices:</a:t>
            </a:r>
          </a:p>
          <a:p>
            <a:pPr marL="8001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Referral sent to CTCLUSI 2/21/2024</a:t>
            </a:r>
          </a:p>
          <a:p>
            <a:pPr marL="8001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Staff recommends cont</a:t>
            </a:r>
            <a:r>
              <a:rPr lang="en-US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inuing PH or keeping record open</a:t>
            </a:r>
          </a:p>
          <a:p>
            <a:pPr marL="8001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Provide CTCLUSI with additional time for project review </a:t>
            </a:r>
            <a:endParaRPr lang="en-US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3620C-694C-7249-D21D-A567199F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CCBF-DEBA-636F-162D-97011E2D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4462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17C90-0300-7FEB-758B-DB264F5D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8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Approve the Design Review Permit with conditions of approval and findings of fact as written;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Review and recommend changes to the Design Review Permit findings and approve as amended;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Continue the Public Hearing to a date certain if more information is required; or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Do not approve the request, revising the findings and drafting a resolution stating how the application does not meet the criteria.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8272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/>
              <a:t>Staff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305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tx1"/>
                </a:solidFill>
              </a:rPr>
              <a:t>Alternative 3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Continue the Public Hearing to a date certain if more information is required; or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  <a:latin typeface="+mn-lt"/>
              </a:rPr>
              <a:t>* This is to provide increased time for CTCLUSI review and comment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370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096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4462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FE7C0-8C87-5B89-F693-B4B8132B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2525"/>
            <a:ext cx="7248466" cy="51591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4E24D0-D1CF-2510-EC42-7909F204B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65" y="1206711"/>
            <a:ext cx="3124200" cy="31453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391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665" y="228600"/>
            <a:ext cx="8229600" cy="912100"/>
          </a:xfrm>
        </p:spPr>
        <p:txBody>
          <a:bodyPr/>
          <a:lstStyle/>
          <a:p>
            <a:r>
              <a:rPr lang="en-US" dirty="0"/>
              <a:t>Estuary Trail Vision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687C6A-8E67-3127-DA42-A5A20A4D8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8277" y="1062199"/>
            <a:ext cx="6727445" cy="5294151"/>
          </a:xfrm>
          <a:ln w="38100"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4462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0" y="729547"/>
            <a:ext cx="3928840" cy="1143000"/>
          </a:xfrm>
        </p:spPr>
        <p:txBody>
          <a:bodyPr/>
          <a:lstStyle/>
          <a:p>
            <a:r>
              <a:rPr lang="en-US" dirty="0"/>
              <a:t>Aerial of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5224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234400-220B-6512-4DE4-A3E116971071}"/>
              </a:ext>
            </a:extLst>
          </p:cNvPr>
          <p:cNvGrpSpPr/>
          <p:nvPr/>
        </p:nvGrpSpPr>
        <p:grpSpPr>
          <a:xfrm>
            <a:off x="5687637" y="4190997"/>
            <a:ext cx="413385" cy="1493290"/>
            <a:chOff x="6762750" y="1591540"/>
            <a:chExt cx="413385" cy="1493290"/>
          </a:xfrm>
        </p:grpSpPr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4A90CE48-C67E-48DB-EFCC-C5953D754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2750" y="2600325"/>
              <a:ext cx="413385" cy="484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9D3F7BDC-85A6-4001-1F95-4F6479A0C427}"/>
                </a:ext>
              </a:extLst>
            </p:cNvPr>
            <p:cNvSpPr/>
            <p:nvPr/>
          </p:nvSpPr>
          <p:spPr>
            <a:xfrm rot="10800000">
              <a:off x="6770618" y="1591540"/>
              <a:ext cx="405517" cy="97801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26BAC-8231-9C79-355B-0A3EB0D18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" t="6525" r="2408" b="16542"/>
          <a:stretch/>
        </p:blipFill>
        <p:spPr>
          <a:xfrm>
            <a:off x="185959" y="381001"/>
            <a:ext cx="5264727" cy="57451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E8E58D-30E3-ADEE-3EE2-381710ED3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804" y="2461112"/>
            <a:ext cx="2865547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4800" dirty="0"/>
              <a:t>Review Criteria: City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9200"/>
            <a:ext cx="9105253" cy="5492750"/>
          </a:xfrm>
        </p:spPr>
        <p:txBody>
          <a:bodyPr>
            <a:normAutofit fontScale="77500" lnSpcReduction="20000"/>
          </a:bodyPr>
          <a:lstStyle/>
          <a:p>
            <a:pPr marL="0" marR="2286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u="sng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Title 10: Zoning Regulations:</a:t>
            </a: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  1:  	Zoning Admin., Section 1-6-3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  2:      General Provisions, Sections 12 C &amp; E4, and 13</a:t>
            </a: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  3:	Off-Street Parking, Sections 2 to 5, 8-C to L, 9, &amp; 10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 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7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:	Special Dev. Standards, Sections 2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through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7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17: 	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Old Town Districts, Sections 17C-2-A, 17C-4-C to K, 		Fig.17.2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19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: 	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Estuary, Shorelands and Beaches.., Sections 1, 2, and 10</a:t>
            </a: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27: 	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Mainstreet Areas, Sections 2 though 5</a:t>
            </a: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34:	Landscaping, Section 2, 3 and 4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35:	Access and Circulation, Sections 2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and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3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36:	Public Facilities, Sections 2-1, 2-5, 2-11, 2-16 to 2-21, 2-23, 		5 &amp; 9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2286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Chapter 37:	Lighting, Sections 2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through 4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634" y="6356350"/>
            <a:ext cx="5150452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2FAD8-3F7C-CF5D-46AC-A70A03F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025">
            <a:extLst>
              <a:ext uri="{FF2B5EF4-FFF2-40B4-BE49-F238E27FC236}">
                <a16:creationId xmlns:a16="http://schemas.microsoft.com/office/drawing/2014/main" id="{BAA6851D-B1A2-3C81-D253-8FD9F6DEACFB}"/>
              </a:ext>
            </a:extLst>
          </p:cNvPr>
          <p:cNvSpPr txBox="1"/>
          <p:nvPr/>
        </p:nvSpPr>
        <p:spPr>
          <a:xfrm>
            <a:off x="3152164" y="6006207"/>
            <a:ext cx="330611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Estuary &amp; Coastal Shorelands MU Map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70D08-4BF0-3489-B654-0B89EA3C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3382"/>
          </a:xfrm>
        </p:spPr>
        <p:txBody>
          <a:bodyPr/>
          <a:lstStyle/>
          <a:p>
            <a:r>
              <a:rPr lang="en-US" sz="4800" dirty="0"/>
              <a:t>Zoning &amp; Comp Plan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9BC2F-6E49-7C6B-D480-F39A64F8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7AB12-668A-64E5-9535-D832E16D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8BAFE-A4E1-4F9B-920F-D09C15E0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D7220-D1EF-928D-376A-A59FE0667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64268"/>
            <a:ext cx="3885579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4C632D-2A83-6B89-73AC-E460BEFE2C81}"/>
              </a:ext>
            </a:extLst>
          </p:cNvPr>
          <p:cNvSpPr txBox="1"/>
          <p:nvPr/>
        </p:nvSpPr>
        <p:spPr>
          <a:xfrm>
            <a:off x="5842493" y="1417296"/>
            <a:ext cx="2333554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Comp Plan Map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94C218-CBB7-68A7-467C-C26887785116}"/>
              </a:ext>
            </a:extLst>
          </p:cNvPr>
          <p:cNvGrpSpPr/>
          <p:nvPr/>
        </p:nvGrpSpPr>
        <p:grpSpPr>
          <a:xfrm>
            <a:off x="1400488" y="4407466"/>
            <a:ext cx="1846602" cy="1948884"/>
            <a:chOff x="342900" y="4030589"/>
            <a:chExt cx="1846602" cy="19488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806E85-36CE-125F-F2E2-FDF2E8BE4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" y="4030589"/>
              <a:ext cx="1846602" cy="5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3F63647-744A-ED75-1D67-2A999E1D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" y="4572001"/>
              <a:ext cx="1846602" cy="14074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B9F39D-F7F1-634F-A007-38293CA3979A}"/>
              </a:ext>
            </a:extLst>
          </p:cNvPr>
          <p:cNvGrpSpPr>
            <a:grpSpLocks noChangeAspect="1"/>
          </p:cNvGrpSpPr>
          <p:nvPr/>
        </p:nvGrpSpPr>
        <p:grpSpPr>
          <a:xfrm>
            <a:off x="4049887" y="1208110"/>
            <a:ext cx="1640325" cy="1943980"/>
            <a:chOff x="5896266" y="1021110"/>
            <a:chExt cx="2553056" cy="30256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F34858-0E92-B40B-A7E6-AF246A448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6266" y="1021110"/>
              <a:ext cx="2553056" cy="17300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0819D35-7861-FC88-1756-6D04B7498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6266" y="2751203"/>
              <a:ext cx="2553056" cy="12955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7539B4-BEBB-D9B5-A78A-C1378E3C0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7090" y="3441762"/>
            <a:ext cx="3185385" cy="25624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149B26-0B58-F64C-1AFE-6D38DB9C6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1374" y="1863787"/>
            <a:ext cx="2095792" cy="21720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82813AC-4682-6C73-4B55-BE0ABA44DE0D}"/>
              </a:ext>
            </a:extLst>
          </p:cNvPr>
          <p:cNvGrpSpPr>
            <a:grpSpLocks noChangeAspect="1"/>
          </p:cNvGrpSpPr>
          <p:nvPr/>
        </p:nvGrpSpPr>
        <p:grpSpPr>
          <a:xfrm>
            <a:off x="7468044" y="3336818"/>
            <a:ext cx="1518591" cy="1369929"/>
            <a:chOff x="7066420" y="4125581"/>
            <a:chExt cx="1164049" cy="105009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9C6994-56B5-1EE8-1967-822ED5561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66420" y="4125581"/>
              <a:ext cx="1164048" cy="4485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8AF06AE-327D-0F1E-A0A6-209F9A26C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66421" y="4585454"/>
              <a:ext cx="1164048" cy="5902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25" name="TextBox 1024">
            <a:extLst>
              <a:ext uri="{FF2B5EF4-FFF2-40B4-BE49-F238E27FC236}">
                <a16:creationId xmlns:a16="http://schemas.microsoft.com/office/drawing/2014/main" id="{DE5B6DD6-0776-543D-A9E8-A2B8F0C352C9}"/>
              </a:ext>
            </a:extLst>
          </p:cNvPr>
          <p:cNvSpPr txBox="1"/>
          <p:nvPr/>
        </p:nvSpPr>
        <p:spPr>
          <a:xfrm>
            <a:off x="1099161" y="1294026"/>
            <a:ext cx="2333554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Zoning Map</a:t>
            </a:r>
          </a:p>
        </p:txBody>
      </p:sp>
    </p:spTree>
    <p:extLst>
      <p:ext uri="{BB962C8B-B14F-4D97-AF65-F5344CB8AC3E}">
        <p14:creationId xmlns:p14="http://schemas.microsoft.com/office/powerpoint/2010/main" val="139118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F8C43-C726-5B6C-DE0B-4E3539BB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FE9C36-FFB9-C627-22F8-5C6511993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7" y="1035051"/>
            <a:ext cx="6598116" cy="3232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6767-9BAD-C163-1B8D-123B8FA4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B5BCF-3EDE-364F-FDD6-999607DA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751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76EAF-CB61-5FAA-931D-ACA8CC47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7</a:t>
            </a:fld>
            <a:endParaRPr lang="en-US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E73C9FA6-6839-3164-5963-0CC8CC6A3859}"/>
              </a:ext>
            </a:extLst>
          </p:cNvPr>
          <p:cNvSpPr txBox="1"/>
          <p:nvPr/>
        </p:nvSpPr>
        <p:spPr>
          <a:xfrm>
            <a:off x="609600" y="541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2C832-B0AC-F208-259D-FF64C54A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8468"/>
          </a:xfrm>
        </p:spPr>
        <p:txBody>
          <a:bodyPr/>
          <a:lstStyle/>
          <a:p>
            <a:r>
              <a:rPr lang="en-US" dirty="0"/>
              <a:t>Soils &amp; Flood Maps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4E4EF7-9E85-CFC7-7EEC-C3FEFA583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81" y="3048000"/>
            <a:ext cx="5261775" cy="33083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696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751035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8</a:t>
            </a:fld>
            <a:endParaRPr lang="en-US"/>
          </a:p>
        </p:txBody>
      </p:sp>
      <p:sp>
        <p:nvSpPr>
          <p:cNvPr id="1030" name="TextBox 1029"/>
          <p:cNvSpPr txBox="1"/>
          <p:nvPr/>
        </p:nvSpPr>
        <p:spPr>
          <a:xfrm>
            <a:off x="609600" y="541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4" y="226544"/>
            <a:ext cx="8966722" cy="925895"/>
          </a:xfrm>
        </p:spPr>
        <p:txBody>
          <a:bodyPr/>
          <a:lstStyle/>
          <a:p>
            <a:r>
              <a:rPr lang="en-US" sz="4800" dirty="0"/>
              <a:t>Tsunami &amp; Earthquake Maps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BCA48-91BB-BBF2-05F1-412AA9A2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322" y="1903795"/>
            <a:ext cx="4989931" cy="34778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3D280-A2B8-DF40-79D2-2996A98DA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4" y="1752635"/>
            <a:ext cx="4026682" cy="3780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510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4800" dirty="0"/>
              <a:t>Review Criteria: Comp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27,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634" y="6356350"/>
            <a:ext cx="5150452" cy="365125"/>
          </a:xfrm>
        </p:spPr>
        <p:txBody>
          <a:bodyPr/>
          <a:lstStyle/>
          <a:p>
            <a:r>
              <a:rPr lang="en-US"/>
              <a:t>Siuslaw Estuary Trail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63F5A0-91BF-9B37-9126-085DD1B5D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87352"/>
              </p:ext>
            </p:extLst>
          </p:nvPr>
        </p:nvGraphicFramePr>
        <p:xfrm>
          <a:off x="190500" y="43785"/>
          <a:ext cx="8763000" cy="627574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5233257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30289699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4034235469"/>
                    </a:ext>
                  </a:extLst>
                </a:gridCol>
              </a:tblGrid>
              <a:tr h="439424">
                <a:tc gridSpan="3">
                  <a:txBody>
                    <a:bodyPr/>
                    <a:lstStyle/>
                    <a:p>
                      <a:r>
                        <a:rPr lang="en-US" sz="2800" dirty="0"/>
                        <a:t>Realization 202 Florence Comprehensive 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13993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r>
                        <a:rPr lang="en-US" b="1" dirty="0"/>
                        <a:t>Chapter 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93130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Plan Designations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2435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Plan Designation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Downtown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959584"/>
                  </a:ext>
                </a:extLst>
              </a:tr>
              <a:tr h="710583">
                <a:tc>
                  <a:txBody>
                    <a:bodyPr/>
                    <a:lstStyle/>
                    <a:p>
                      <a:r>
                        <a:rPr lang="en-US" b="1" dirty="0"/>
                        <a:t>Chapter 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Open Spaces and Scenic, Historic, and Natural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590463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Scenic Resources &amp; Visual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Policies 1 and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88544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r>
                        <a:rPr lang="en-US" b="1" dirty="0"/>
                        <a:t>Chapter 8: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Parks and 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Policies 6, 9, and 11c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40102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Space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Policies 13 to 15 and 19</a:t>
                      </a:r>
                    </a:p>
                    <a:p>
                      <a:r>
                        <a:rPr lang="en-US" dirty="0"/>
                        <a:t>Recommendations 7 to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72308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r>
                        <a:rPr lang="en-US" b="1" dirty="0"/>
                        <a:t>Chapter 12: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Policies 8, 13, 15 to 19, 22, 23, 34, 35, 40, 41, and 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84354"/>
                  </a:ext>
                </a:extLst>
              </a:tr>
              <a:tr h="490216">
                <a:tc>
                  <a:txBody>
                    <a:bodyPr/>
                    <a:lstStyle/>
                    <a:p>
                      <a:r>
                        <a:rPr lang="en-US" b="1" dirty="0"/>
                        <a:t>Chapter 13: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Energy Facilities &amp; Conservation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Policies 1 and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04713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r>
                        <a:rPr lang="en-US" b="1" dirty="0"/>
                        <a:t>Chapter 16: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Estuarine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Policies 15 and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32092"/>
                  </a:ext>
                </a:extLst>
              </a:tr>
              <a:tr h="439424">
                <a:tc>
                  <a:txBody>
                    <a:bodyPr/>
                    <a:lstStyle/>
                    <a:p>
                      <a:r>
                        <a:rPr lang="en-US" b="1" dirty="0"/>
                        <a:t>Chapter 17: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Coastal Shorelands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Policies 5, 12, and 14</a:t>
                      </a:r>
                    </a:p>
                    <a:p>
                      <a:r>
                        <a:rPr lang="en-US" dirty="0"/>
                        <a:t>Management Unit #5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67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153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10305</TotalTime>
  <Words>1174</Words>
  <Application>Microsoft Office PowerPoint</Application>
  <PresentationFormat>On-screen Show (4:3)</PresentationFormat>
  <Paragraphs>226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Siuslaw Estuary Trail Design Review . . .   </vt:lpstr>
      <vt:lpstr>Introduction / Timeline</vt:lpstr>
      <vt:lpstr>Estuary Trail Vision </vt:lpstr>
      <vt:lpstr>Aerial of Site</vt:lpstr>
      <vt:lpstr>Review Criteria: City Code</vt:lpstr>
      <vt:lpstr>Zoning &amp; Comp Plan Maps</vt:lpstr>
      <vt:lpstr>Soils &amp; Flood Maps</vt:lpstr>
      <vt:lpstr>Tsunami &amp; Earthquake Maps</vt:lpstr>
      <vt:lpstr>Review Criteria: Comp Plan</vt:lpstr>
      <vt:lpstr>Adopted &amp; Approved Plans</vt:lpstr>
      <vt:lpstr>Site Plan</vt:lpstr>
      <vt:lpstr>Trail Plan</vt:lpstr>
      <vt:lpstr>Trail Cross Section</vt:lpstr>
      <vt:lpstr>Trail Amenities</vt:lpstr>
      <vt:lpstr>Parking Lot Plan</vt:lpstr>
      <vt:lpstr>Parking Lot Amenities</vt:lpstr>
      <vt:lpstr>Conditions of Approval</vt:lpstr>
      <vt:lpstr>Conditions of Approval</vt:lpstr>
      <vt:lpstr>Condition of Approval</vt:lpstr>
      <vt:lpstr>Issues &amp; Decision Points</vt:lpstr>
      <vt:lpstr>Alternatives</vt:lpstr>
      <vt:lpstr>Staff Recommendation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ODOT Temporary Trailer</dc:title>
  <dc:creator>Glen Southerland</dc:creator>
  <cp:lastModifiedBy>Wendy Farley-Campbell</cp:lastModifiedBy>
  <cp:revision>321</cp:revision>
  <cp:lastPrinted>2024-02-27T16:54:01Z</cp:lastPrinted>
  <dcterms:created xsi:type="dcterms:W3CDTF">2014-04-07T18:43:51Z</dcterms:created>
  <dcterms:modified xsi:type="dcterms:W3CDTF">2024-02-28T00:40:33Z</dcterms:modified>
</cp:coreProperties>
</file>