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61" r:id="rId4"/>
    <p:sldId id="263" r:id="rId5"/>
    <p:sldId id="264" r:id="rId6"/>
    <p:sldId id="266" r:id="rId7"/>
    <p:sldId id="268" r:id="rId8"/>
    <p:sldId id="269" r:id="rId9"/>
    <p:sldId id="267" r:id="rId10"/>
    <p:sldId id="260" r:id="rId11"/>
    <p:sldId id="258" r:id="rId12"/>
    <p:sldId id="25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4" d="100"/>
          <a:sy n="114" d="100"/>
        </p:scale>
        <p:origin x="-91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19B59B-5EA2-6145-9CB3-9C40BBCDE180}" type="datetimeFigureOut">
              <a:rPr lang="en-US" smtClean="0"/>
              <a:t>5/13/2015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503C63-4932-D044-8D46-F9430CD2CC60}" type="slidenum">
              <a:rPr lang="en-US" smtClean="0"/>
              <a:t>‹#›</a:t>
            </a:fld>
            <a:endParaRPr lang="en-US"/>
          </a:p>
        </p:txBody>
      </p:sp>
    </p:spTree>
    <p:extLst>
      <p:ext uri="{BB962C8B-B14F-4D97-AF65-F5344CB8AC3E}">
        <p14:creationId xmlns:p14="http://schemas.microsoft.com/office/powerpoint/2010/main" val="87598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AC574-94BC-4347-A9FE-CFC8FFDCD5CC}" type="datetimeFigureOut">
              <a:rPr lang="en-US" smtClean="0"/>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6720F-201C-C44D-8F6E-6D2E7D5995AB}" type="slidenum">
              <a:rPr lang="en-US" smtClean="0"/>
              <a:t>‹#›</a:t>
            </a:fld>
            <a:endParaRPr lang="en-US"/>
          </a:p>
        </p:txBody>
      </p:sp>
    </p:spTree>
    <p:extLst>
      <p:ext uri="{BB962C8B-B14F-4D97-AF65-F5344CB8AC3E}">
        <p14:creationId xmlns:p14="http://schemas.microsoft.com/office/powerpoint/2010/main" val="229138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4980BC-9FD3-3147-8355-FD7B2D2AA402}"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FURA Proposed Budget Fiscal Year 2015-16</a:t>
            </a:r>
            <a:endParaRPr lang="en-US"/>
          </a:p>
        </p:txBody>
      </p:sp>
      <p:sp>
        <p:nvSpPr>
          <p:cNvPr id="6" name="Slide Number Placeholder 5"/>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197588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DED33-C345-AC40-94FE-C0B5BF0B035E}"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FURA Proposed Budget Fiscal Year 2015-16</a:t>
            </a:r>
            <a:endParaRPr lang="en-US"/>
          </a:p>
        </p:txBody>
      </p:sp>
      <p:sp>
        <p:nvSpPr>
          <p:cNvPr id="6" name="Slide Number Placeholder 5"/>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245982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3AD82-AFBF-E54D-A0A7-FC1CA633B19F}"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FURA Proposed Budget Fiscal Year 2015-16</a:t>
            </a:r>
            <a:endParaRPr lang="en-US"/>
          </a:p>
        </p:txBody>
      </p:sp>
      <p:sp>
        <p:nvSpPr>
          <p:cNvPr id="6" name="Slide Number Placeholder 5"/>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226797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F1794-E5D5-6C4D-885A-D8B838F960E1}"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FURA Proposed Budget Fiscal Year 2015-16</a:t>
            </a:r>
            <a:endParaRPr lang="en-US"/>
          </a:p>
        </p:txBody>
      </p:sp>
      <p:sp>
        <p:nvSpPr>
          <p:cNvPr id="6" name="Slide Number Placeholder 5"/>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340464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05986-4A72-564C-AA01-135C10C00B33}"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FURA Proposed Budget Fiscal Year 2015-16</a:t>
            </a:r>
            <a:endParaRPr lang="en-US"/>
          </a:p>
        </p:txBody>
      </p:sp>
      <p:sp>
        <p:nvSpPr>
          <p:cNvPr id="6" name="Slide Number Placeholder 5"/>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639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AEF75F-8F9F-4D4B-BAD4-8DCE58716337}" type="datetime1">
              <a:rPr lang="en-US" smtClean="0"/>
              <a:t>5/13/2015</a:t>
            </a:fld>
            <a:endParaRPr lang="en-US"/>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166106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839BB-B7CE-734F-AC36-FF2552DBF97D}" type="datetime1">
              <a:rPr lang="en-US" smtClean="0"/>
              <a:t>5/13/2015</a:t>
            </a:fld>
            <a:endParaRPr lang="en-US"/>
          </a:p>
        </p:txBody>
      </p:sp>
      <p:sp>
        <p:nvSpPr>
          <p:cNvPr id="8" name="Footer Placeholder 7"/>
          <p:cNvSpPr>
            <a:spLocks noGrp="1"/>
          </p:cNvSpPr>
          <p:nvPr>
            <p:ph type="ftr" sz="quarter" idx="11"/>
          </p:nvPr>
        </p:nvSpPr>
        <p:spPr/>
        <p:txBody>
          <a:bodyPr/>
          <a:lstStyle/>
          <a:p>
            <a:r>
              <a:rPr lang="en-US" smtClean="0"/>
              <a:t>FURA Proposed Budget Fiscal Year 2015-16</a:t>
            </a:r>
            <a:endParaRPr lang="en-US"/>
          </a:p>
        </p:txBody>
      </p:sp>
      <p:sp>
        <p:nvSpPr>
          <p:cNvPr id="9" name="Slide Number Placeholder 8"/>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300005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1E334C-C91D-B047-A708-ED6B1B67BFF8}" type="datetime1">
              <a:rPr lang="en-US" smtClean="0"/>
              <a:t>5/13/2015</a:t>
            </a:fld>
            <a:endParaRPr lang="en-US"/>
          </a:p>
        </p:txBody>
      </p:sp>
      <p:sp>
        <p:nvSpPr>
          <p:cNvPr id="4" name="Footer Placeholder 3"/>
          <p:cNvSpPr>
            <a:spLocks noGrp="1"/>
          </p:cNvSpPr>
          <p:nvPr>
            <p:ph type="ftr" sz="quarter" idx="11"/>
          </p:nvPr>
        </p:nvSpPr>
        <p:spPr/>
        <p:txBody>
          <a:bodyPr/>
          <a:lstStyle/>
          <a:p>
            <a:r>
              <a:rPr lang="en-US" smtClean="0"/>
              <a:t>FURA Proposed Budget Fiscal Year 2015-16</a:t>
            </a:r>
            <a:endParaRPr lang="en-US"/>
          </a:p>
        </p:txBody>
      </p:sp>
      <p:sp>
        <p:nvSpPr>
          <p:cNvPr id="5" name="Slide Number Placeholder 4"/>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13640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0F250-8938-2147-B3B0-1514C2DDC2BC}" type="datetime1">
              <a:rPr lang="en-US" smtClean="0"/>
              <a:t>5/13/2015</a:t>
            </a:fld>
            <a:endParaRPr lang="en-US"/>
          </a:p>
        </p:txBody>
      </p:sp>
      <p:sp>
        <p:nvSpPr>
          <p:cNvPr id="3" name="Footer Placeholder 2"/>
          <p:cNvSpPr>
            <a:spLocks noGrp="1"/>
          </p:cNvSpPr>
          <p:nvPr>
            <p:ph type="ftr" sz="quarter" idx="11"/>
          </p:nvPr>
        </p:nvSpPr>
        <p:spPr/>
        <p:txBody>
          <a:bodyPr/>
          <a:lstStyle/>
          <a:p>
            <a:r>
              <a:rPr lang="en-US" smtClean="0"/>
              <a:t>FURA Proposed Budget Fiscal Year 2015-16</a:t>
            </a:r>
            <a:endParaRPr lang="en-US"/>
          </a:p>
        </p:txBody>
      </p:sp>
      <p:sp>
        <p:nvSpPr>
          <p:cNvPr id="4" name="Slide Number Placeholder 3"/>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291127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F7B3C-8C63-5340-A2F1-35303A31F107}" type="datetime1">
              <a:rPr lang="en-US" smtClean="0"/>
              <a:t>5/13/2015</a:t>
            </a:fld>
            <a:endParaRPr lang="en-US"/>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35607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F8834-FDA1-FF4B-93C6-8E7CABC8A728}" type="datetime1">
              <a:rPr lang="en-US" smtClean="0"/>
              <a:t>5/13/2015</a:t>
            </a:fld>
            <a:endParaRPr lang="en-US"/>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a:t>
            </a:fld>
            <a:endParaRPr lang="en-US"/>
          </a:p>
        </p:txBody>
      </p:sp>
    </p:spTree>
    <p:extLst>
      <p:ext uri="{BB962C8B-B14F-4D97-AF65-F5344CB8AC3E}">
        <p14:creationId xmlns:p14="http://schemas.microsoft.com/office/powerpoint/2010/main" val="75537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0F0A7-C79F-D645-9693-422797BEF960}" type="datetime1">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FURA Proposed Budget Fiscal Year 2015-16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B3647-F6DE-BA43-95B3-2777674E6B6E}" type="slidenum">
              <a:rPr lang="en-US" smtClean="0"/>
              <a:t>‹#›</a:t>
            </a:fld>
            <a:endParaRPr lang="en-US"/>
          </a:p>
        </p:txBody>
      </p:sp>
    </p:spTree>
    <p:extLst>
      <p:ext uri="{BB962C8B-B14F-4D97-AF65-F5344CB8AC3E}">
        <p14:creationId xmlns:p14="http://schemas.microsoft.com/office/powerpoint/2010/main" val="364563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Florence Urban Renewal Agency</a:t>
            </a:r>
            <a:endParaRPr lang="en-US" dirty="0"/>
          </a:p>
        </p:txBody>
      </p:sp>
      <p:sp>
        <p:nvSpPr>
          <p:cNvPr id="3" name="Subtitle 2"/>
          <p:cNvSpPr>
            <a:spLocks noGrp="1"/>
          </p:cNvSpPr>
          <p:nvPr>
            <p:ph type="subTitle" idx="1"/>
          </p:nvPr>
        </p:nvSpPr>
        <p:spPr>
          <a:xfrm>
            <a:off x="1371600" y="3886200"/>
            <a:ext cx="6858000" cy="1752600"/>
          </a:xfrm>
        </p:spPr>
        <p:txBody>
          <a:bodyPr/>
          <a:lstStyle/>
          <a:p>
            <a:pPr algn="r"/>
            <a:r>
              <a:rPr lang="en-US" dirty="0" smtClean="0"/>
              <a:t>Proposed Budget</a:t>
            </a:r>
          </a:p>
          <a:p>
            <a:pPr algn="r"/>
            <a:r>
              <a:rPr lang="en-US" dirty="0" smtClean="0"/>
              <a:t>Fiscal Year 2015-16</a:t>
            </a:r>
            <a:endParaRPr lang="en-US" dirty="0"/>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771900"/>
            <a:ext cx="4470400" cy="1701800"/>
          </a:xfrm>
          <a:prstGeom prst="rect">
            <a:avLst/>
          </a:prstGeom>
        </p:spPr>
      </p:pic>
      <p:sp>
        <p:nvSpPr>
          <p:cNvPr id="5" name="Footer Placeholder 4"/>
          <p:cNvSpPr>
            <a:spLocks noGrp="1"/>
          </p:cNvSpPr>
          <p:nvPr>
            <p:ph type="ftr" sz="quarter" idx="11"/>
          </p:nvPr>
        </p:nvSpPr>
        <p:spPr/>
        <p:txBody>
          <a:bodyPr/>
          <a:lstStyle/>
          <a:p>
            <a:r>
              <a:rPr lang="en-US" smtClean="0"/>
              <a:t>FURA Proposed Budget Fiscal Year 2015-16</a:t>
            </a:r>
            <a:endParaRPr lang="en-US"/>
          </a:p>
        </p:txBody>
      </p:sp>
      <p:sp>
        <p:nvSpPr>
          <p:cNvPr id="6" name="Slide Number Placeholder 5"/>
          <p:cNvSpPr>
            <a:spLocks noGrp="1"/>
          </p:cNvSpPr>
          <p:nvPr>
            <p:ph type="sldNum" sz="quarter" idx="12"/>
          </p:nvPr>
        </p:nvSpPr>
        <p:spPr/>
        <p:txBody>
          <a:bodyPr/>
          <a:lstStyle/>
          <a:p>
            <a:fld id="{539B3647-F6DE-BA43-95B3-2777674E6B6E}" type="slidenum">
              <a:rPr lang="en-US" smtClean="0"/>
              <a:t>1</a:t>
            </a:fld>
            <a:endParaRPr lang="en-US"/>
          </a:p>
        </p:txBody>
      </p:sp>
    </p:spTree>
    <p:extLst>
      <p:ext uri="{BB962C8B-B14F-4D97-AF65-F5344CB8AC3E}">
        <p14:creationId xmlns:p14="http://schemas.microsoft.com/office/powerpoint/2010/main" val="130107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600502"/>
            <a:ext cx="8229600" cy="1143000"/>
          </a:xfrm>
        </p:spPr>
        <p:txBody>
          <a:bodyPr>
            <a:normAutofit/>
          </a:bodyPr>
          <a:lstStyle/>
          <a:p>
            <a:r>
              <a:rPr lang="en-US" dirty="0" smtClean="0"/>
              <a:t>Questions and Discussion</a:t>
            </a:r>
            <a:endParaRPr lang="en-US" dirty="0"/>
          </a:p>
        </p:txBody>
      </p:sp>
      <p:sp>
        <p:nvSpPr>
          <p:cNvPr id="4" name="Content Placeholder 3"/>
          <p:cNvSpPr>
            <a:spLocks noGrp="1"/>
          </p:cNvSpPr>
          <p:nvPr>
            <p:ph idx="1"/>
          </p:nvPr>
        </p:nvSpPr>
        <p:spPr>
          <a:xfrm>
            <a:off x="1352673" y="1600200"/>
            <a:ext cx="7334126" cy="4525963"/>
          </a:xfrm>
        </p:spPr>
        <p:txBody>
          <a:bodyPr>
            <a:normAutofit/>
          </a:bodyPr>
          <a:lstStyle/>
          <a:p>
            <a:pPr marL="0" indent="0">
              <a:buNone/>
            </a:pPr>
            <a:endParaRPr lang="en-US" dirty="0" smtClean="0"/>
          </a:p>
          <a:p>
            <a:endParaRPr lang="en-US" dirty="0" smtClean="0"/>
          </a:p>
        </p:txBody>
      </p:sp>
      <p:sp>
        <p:nvSpPr>
          <p:cNvPr id="6" name="Slide Number Placeholder 5"/>
          <p:cNvSpPr>
            <a:spLocks noGrp="1"/>
          </p:cNvSpPr>
          <p:nvPr>
            <p:ph type="sldNum" sz="quarter" idx="12"/>
          </p:nvPr>
        </p:nvSpPr>
        <p:spPr/>
        <p:txBody>
          <a:bodyPr/>
          <a:lstStyle/>
          <a:p>
            <a:fld id="{C2BC7147-3102-6D4E-AF65-0E70300DBCFF}" type="slidenum">
              <a:rPr lang="en-US" smtClean="0"/>
              <a:t>10</a:t>
            </a:fld>
            <a:endParaRPr lang="en-US" dirty="0"/>
          </a:p>
        </p:txBody>
      </p:sp>
      <p:pic>
        <p:nvPicPr>
          <p:cNvPr id="8" name="Picture 7"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Tree>
    <p:extLst>
      <p:ext uri="{BB962C8B-B14F-4D97-AF65-F5344CB8AC3E}">
        <p14:creationId xmlns:p14="http://schemas.microsoft.com/office/powerpoint/2010/main" val="400283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08740"/>
            <a:ext cx="8229600" cy="948743"/>
          </a:xfrm>
        </p:spPr>
        <p:txBody>
          <a:bodyPr>
            <a:normAutofit/>
          </a:bodyPr>
          <a:lstStyle/>
          <a:p>
            <a:r>
              <a:rPr lang="en-US" dirty="0" smtClean="0"/>
              <a:t>Action Items</a:t>
            </a:r>
            <a:endParaRPr lang="en-US" dirty="0"/>
          </a:p>
        </p:txBody>
      </p:sp>
      <p:sp>
        <p:nvSpPr>
          <p:cNvPr id="4" name="Content Placeholder 3"/>
          <p:cNvSpPr>
            <a:spLocks noGrp="1"/>
          </p:cNvSpPr>
          <p:nvPr>
            <p:ph idx="1"/>
          </p:nvPr>
        </p:nvSpPr>
        <p:spPr>
          <a:xfrm>
            <a:off x="1352673" y="1474452"/>
            <a:ext cx="7334126" cy="4525963"/>
          </a:xfrm>
        </p:spPr>
        <p:txBody>
          <a:bodyPr>
            <a:normAutofit fontScale="92500"/>
          </a:bodyPr>
          <a:lstStyle/>
          <a:p>
            <a:r>
              <a:rPr lang="en-US" dirty="0" smtClean="0"/>
              <a:t>Consider approval of the proposed budget in the total amount of $4,498,756, as presented  </a:t>
            </a:r>
            <a:r>
              <a:rPr lang="en-US" i="1" dirty="0" smtClean="0"/>
              <a:t>(and as amended as follows: ….)</a:t>
            </a:r>
          </a:p>
          <a:p>
            <a:pPr marL="0" indent="0">
              <a:buNone/>
            </a:pPr>
            <a:endParaRPr lang="en-US" dirty="0" smtClean="0"/>
          </a:p>
          <a:p>
            <a:r>
              <a:rPr lang="en-US" dirty="0" smtClean="0"/>
              <a:t>Consider approval to levy the Agency’s maximum amount of revenue that may be raised by dividing the taxes under Section 1c, Article IX, of the Oregon Constitution and ORS Chapter 457. </a:t>
            </a:r>
          </a:p>
        </p:txBody>
      </p:sp>
      <p:sp>
        <p:nvSpPr>
          <p:cNvPr id="6" name="Slide Number Placeholder 5"/>
          <p:cNvSpPr>
            <a:spLocks noGrp="1"/>
          </p:cNvSpPr>
          <p:nvPr>
            <p:ph type="sldNum" sz="quarter" idx="12"/>
          </p:nvPr>
        </p:nvSpPr>
        <p:spPr/>
        <p:txBody>
          <a:bodyPr/>
          <a:lstStyle/>
          <a:p>
            <a:fld id="{C2BC7147-3102-6D4E-AF65-0E70300DBCFF}" type="slidenum">
              <a:rPr lang="en-US" smtClean="0"/>
              <a:t>11</a:t>
            </a:fld>
            <a:endParaRPr lang="en-US" dirty="0"/>
          </a:p>
        </p:txBody>
      </p:sp>
      <p:pic>
        <p:nvPicPr>
          <p:cNvPr id="8" name="Picture 7"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Tree>
    <p:extLst>
      <p:ext uri="{BB962C8B-B14F-4D97-AF65-F5344CB8AC3E}">
        <p14:creationId xmlns:p14="http://schemas.microsoft.com/office/powerpoint/2010/main" val="30990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79" y="973233"/>
            <a:ext cx="6222999" cy="2804233"/>
          </a:xfrm>
        </p:spPr>
        <p:txBody>
          <a:bodyPr>
            <a:normAutofit fontScale="90000"/>
          </a:bodyPr>
          <a:lstStyle/>
          <a:p>
            <a:r>
              <a:rPr lang="en-US" dirty="0" smtClean="0"/>
              <a:t>Thank you for your service</a:t>
            </a:r>
            <a:r>
              <a:rPr lang="en-US" dirty="0"/>
              <a:t> </a:t>
            </a:r>
            <a:r>
              <a:rPr lang="en-US" dirty="0" smtClean="0"/>
              <a:t>and commitment to the Florence Urban Renewal Agency and the City of Florence!</a:t>
            </a:r>
            <a:endParaRPr lang="en-US" dirty="0"/>
          </a:p>
        </p:txBody>
      </p:sp>
      <p:sp>
        <p:nvSpPr>
          <p:cNvPr id="5" name="Slide Number Placeholder 4"/>
          <p:cNvSpPr>
            <a:spLocks noGrp="1"/>
          </p:cNvSpPr>
          <p:nvPr>
            <p:ph type="sldNum" sz="quarter" idx="12"/>
          </p:nvPr>
        </p:nvSpPr>
        <p:spPr/>
        <p:txBody>
          <a:bodyPr/>
          <a:lstStyle/>
          <a:p>
            <a:fld id="{C2BC7147-3102-6D4E-AF65-0E70300DBCFF}" type="slidenum">
              <a:rPr lang="en-US" smtClean="0"/>
              <a:t>12</a:t>
            </a:fld>
            <a:endParaRPr lang="en-US" dirty="0"/>
          </a:p>
        </p:txBody>
      </p:sp>
      <p:pic>
        <p:nvPicPr>
          <p:cNvPr id="7" name="Picture 6"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11" y="4144962"/>
            <a:ext cx="4591335" cy="1747838"/>
          </a:xfrm>
          <a:prstGeom prst="rect">
            <a:avLst/>
          </a:prstGeom>
        </p:spPr>
      </p:pic>
      <p:pic>
        <p:nvPicPr>
          <p:cNvPr id="8" name="Picture 7" descr="City in Motion Logo.pdf"/>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47872" y="4060824"/>
            <a:ext cx="1797606" cy="1536700"/>
          </a:xfrm>
          <a:prstGeom prst="rect">
            <a:avLst/>
          </a:prstGeom>
        </p:spPr>
      </p:pic>
    </p:spTree>
    <p:extLst>
      <p:ext uri="{BB962C8B-B14F-4D97-AF65-F5344CB8AC3E}">
        <p14:creationId xmlns:p14="http://schemas.microsoft.com/office/powerpoint/2010/main" val="38245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Accomplishments </a:t>
            </a:r>
            <a:br>
              <a:rPr lang="en-US" dirty="0" smtClean="0"/>
            </a:br>
            <a:r>
              <a:rPr lang="en-US" sz="2700" dirty="0" smtClean="0"/>
              <a:t>Fiscal Year  2014-15</a:t>
            </a:r>
            <a:endParaRPr lang="en-US" sz="2700" dirty="0"/>
          </a:p>
        </p:txBody>
      </p:sp>
      <p:sp>
        <p:nvSpPr>
          <p:cNvPr id="3" name="Content Placeholder 2"/>
          <p:cNvSpPr>
            <a:spLocks noGrp="1"/>
          </p:cNvSpPr>
          <p:nvPr>
            <p:ph idx="1"/>
          </p:nvPr>
        </p:nvSpPr>
        <p:spPr>
          <a:xfrm>
            <a:off x="1485900" y="1600200"/>
            <a:ext cx="7200900" cy="4525963"/>
          </a:xfrm>
        </p:spPr>
        <p:txBody>
          <a:bodyPr>
            <a:normAutofit fontScale="92500" lnSpcReduction="10000"/>
          </a:bodyPr>
          <a:lstStyle/>
          <a:p>
            <a:r>
              <a:rPr lang="en-US" dirty="0" smtClean="0"/>
              <a:t>Collaborated with City to issue debt on more favorable terms resulting in the ability to:</a:t>
            </a:r>
          </a:p>
          <a:p>
            <a:pPr lvl="1"/>
            <a:r>
              <a:rPr lang="en-US" dirty="0" smtClean="0"/>
              <a:t>Refinance existing debt</a:t>
            </a:r>
          </a:p>
          <a:p>
            <a:pPr lvl="1"/>
            <a:r>
              <a:rPr lang="en-US" dirty="0" smtClean="0"/>
              <a:t>Pay off debt to Siuslaw Library</a:t>
            </a:r>
          </a:p>
          <a:p>
            <a:pPr lvl="1"/>
            <a:r>
              <a:rPr lang="en-US" dirty="0" smtClean="0"/>
              <a:t>Secure $2.0 million in additional funding for projects and programs</a:t>
            </a:r>
          </a:p>
          <a:p>
            <a:r>
              <a:rPr lang="en-US" dirty="0" smtClean="0"/>
              <a:t>Board held discussions and provided direction to City staff regarding project and program priorities</a:t>
            </a:r>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
        <p:nvSpPr>
          <p:cNvPr id="5" name="TextBox 4"/>
          <p:cNvSpPr txBox="1"/>
          <p:nvPr/>
        </p:nvSpPr>
        <p:spPr>
          <a:xfrm>
            <a:off x="3848100" y="64770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2</a:t>
            </a:fld>
            <a:endParaRPr lang="en-US"/>
          </a:p>
        </p:txBody>
      </p:sp>
    </p:spTree>
    <p:extLst>
      <p:ext uri="{BB962C8B-B14F-4D97-AF65-F5344CB8AC3E}">
        <p14:creationId xmlns:p14="http://schemas.microsoft.com/office/powerpoint/2010/main" val="697090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Budget Highlights</a:t>
            </a:r>
            <a:br>
              <a:rPr lang="en-US" dirty="0" smtClean="0"/>
            </a:br>
            <a:r>
              <a:rPr lang="en-US" sz="4000" dirty="0" smtClean="0"/>
              <a:t>Debt Fund </a:t>
            </a:r>
            <a:br>
              <a:rPr lang="en-US" sz="4000" dirty="0" smtClean="0"/>
            </a:br>
            <a:r>
              <a:rPr lang="en-US" sz="2700" dirty="0" smtClean="0"/>
              <a:t>Fiscal Year  2015-16</a:t>
            </a:r>
            <a:endParaRPr lang="en-US" sz="2700" dirty="0"/>
          </a:p>
        </p:txBody>
      </p:sp>
      <p:sp>
        <p:nvSpPr>
          <p:cNvPr id="3" name="Content Placeholder 2"/>
          <p:cNvSpPr>
            <a:spLocks noGrp="1"/>
          </p:cNvSpPr>
          <p:nvPr>
            <p:ph idx="1"/>
          </p:nvPr>
        </p:nvSpPr>
        <p:spPr>
          <a:xfrm>
            <a:off x="1282700" y="2044700"/>
            <a:ext cx="7404100" cy="4311650"/>
          </a:xfrm>
        </p:spPr>
        <p:txBody>
          <a:bodyPr>
            <a:normAutofit/>
          </a:bodyPr>
          <a:lstStyle/>
          <a:p>
            <a:r>
              <a:rPr lang="en-US" dirty="0" smtClean="0"/>
              <a:t>Refinance existing $1.665 million debt</a:t>
            </a:r>
          </a:p>
          <a:p>
            <a:r>
              <a:rPr lang="en-US" dirty="0" smtClean="0"/>
              <a:t>Pay off debt to Siuslaw Library</a:t>
            </a:r>
          </a:p>
          <a:p>
            <a:r>
              <a:rPr lang="en-US" dirty="0" smtClean="0"/>
              <a:t>Sustainable with potential to support additional debt of $1.0 + million in FY 2017-18</a:t>
            </a:r>
          </a:p>
          <a:p>
            <a:pPr marL="0" indent="0">
              <a:buNone/>
            </a:pPr>
            <a:endParaRPr lang="en-US" dirty="0" smtClean="0"/>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
        <p:nvSpPr>
          <p:cNvPr id="5" name="TextBox 4"/>
          <p:cNvSpPr txBox="1"/>
          <p:nvPr/>
        </p:nvSpPr>
        <p:spPr>
          <a:xfrm>
            <a:off x="3848100" y="64770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3</a:t>
            </a:fld>
            <a:endParaRPr lang="en-US"/>
          </a:p>
        </p:txBody>
      </p:sp>
    </p:spTree>
    <p:extLst>
      <p:ext uri="{BB962C8B-B14F-4D97-AF65-F5344CB8AC3E}">
        <p14:creationId xmlns:p14="http://schemas.microsoft.com/office/powerpoint/2010/main" val="232562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Debt Fund </a:t>
            </a:r>
            <a:br>
              <a:rPr lang="en-US" sz="4000" dirty="0" smtClean="0"/>
            </a:br>
            <a:r>
              <a:rPr lang="en-US" sz="2700" dirty="0" smtClean="0"/>
              <a:t>Fiscal Year  2015-16</a:t>
            </a:r>
            <a:endParaRPr lang="en-US" sz="2700" dirty="0"/>
          </a:p>
        </p:txBody>
      </p:sp>
      <p:sp>
        <p:nvSpPr>
          <p:cNvPr id="3" name="Content Placeholder 2"/>
          <p:cNvSpPr>
            <a:spLocks noGrp="1"/>
          </p:cNvSpPr>
          <p:nvPr>
            <p:ph idx="1"/>
          </p:nvPr>
        </p:nvSpPr>
        <p:spPr>
          <a:xfrm>
            <a:off x="1282700" y="1903413"/>
            <a:ext cx="7404100" cy="4311650"/>
          </a:xfrm>
        </p:spPr>
        <p:txBody>
          <a:bodyPr>
            <a:normAutofit fontScale="92500" lnSpcReduction="20000"/>
          </a:bodyPr>
          <a:lstStyle/>
          <a:p>
            <a:r>
              <a:rPr lang="en-US" dirty="0" smtClean="0"/>
              <a:t>$3.7 million note payable to City of Florence</a:t>
            </a:r>
          </a:p>
          <a:p>
            <a:pPr lvl="1"/>
            <a:r>
              <a:rPr lang="en-US" dirty="0" smtClean="0"/>
              <a:t>Intergovernmental Agreement</a:t>
            </a:r>
          </a:p>
          <a:p>
            <a:pPr lvl="1"/>
            <a:r>
              <a:rPr lang="en-US" dirty="0" smtClean="0"/>
              <a:t>City issues Full Faith Credit Obligation and makes a loan to FURA</a:t>
            </a:r>
          </a:p>
          <a:p>
            <a:pPr lvl="1"/>
            <a:r>
              <a:rPr lang="en-US" dirty="0" smtClean="0"/>
              <a:t>FURA pays City, City pays debt holder</a:t>
            </a:r>
          </a:p>
          <a:p>
            <a:r>
              <a:rPr lang="en-US" dirty="0" smtClean="0"/>
              <a:t>Property taxes received directly to Debt Fund</a:t>
            </a:r>
          </a:p>
          <a:p>
            <a:pPr lvl="1"/>
            <a:r>
              <a:rPr lang="en-US" dirty="0" smtClean="0"/>
              <a:t>Eliminates transfer between funds</a:t>
            </a:r>
          </a:p>
          <a:p>
            <a:r>
              <a:rPr lang="en-US" dirty="0" smtClean="0"/>
              <a:t>Reduce fund balance from $250k to &lt; $100k</a:t>
            </a:r>
          </a:p>
          <a:p>
            <a:pPr lvl="1"/>
            <a:r>
              <a:rPr lang="en-US" dirty="0" smtClean="0"/>
              <a:t>Releases dollars for projects and programs</a:t>
            </a:r>
          </a:p>
          <a:p>
            <a:pPr marL="0" indent="0">
              <a:buNone/>
            </a:pPr>
            <a:endParaRPr lang="en-US" dirty="0" smtClean="0"/>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
        <p:nvSpPr>
          <p:cNvPr id="5" name="TextBox 4"/>
          <p:cNvSpPr txBox="1"/>
          <p:nvPr/>
        </p:nvSpPr>
        <p:spPr>
          <a:xfrm>
            <a:off x="3848100" y="64770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4</a:t>
            </a:fld>
            <a:endParaRPr lang="en-US"/>
          </a:p>
        </p:txBody>
      </p:sp>
    </p:spTree>
    <p:extLst>
      <p:ext uri="{BB962C8B-B14F-4D97-AF65-F5344CB8AC3E}">
        <p14:creationId xmlns:p14="http://schemas.microsoft.com/office/powerpoint/2010/main" val="244425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274638"/>
            <a:ext cx="8420100" cy="1143000"/>
          </a:xfrm>
        </p:spPr>
        <p:txBody>
          <a:bodyPr>
            <a:normAutofit fontScale="90000"/>
          </a:bodyPr>
          <a:lstStyle/>
          <a:p>
            <a:r>
              <a:rPr lang="en-US" sz="4000" dirty="0" smtClean="0"/>
              <a:t>Proposed Budget Highlights </a:t>
            </a:r>
            <a:br>
              <a:rPr lang="en-US" sz="4000" dirty="0" smtClean="0"/>
            </a:br>
            <a:r>
              <a:rPr lang="en-US" sz="3600" dirty="0" smtClean="0"/>
              <a:t>General or Capital Projects Fund </a:t>
            </a:r>
            <a:br>
              <a:rPr lang="en-US" sz="3600" dirty="0" smtClean="0"/>
            </a:br>
            <a:r>
              <a:rPr lang="en-US" sz="2700" dirty="0" smtClean="0"/>
              <a:t>Fiscal Year  2015-16</a:t>
            </a:r>
            <a:endParaRPr lang="en-US" sz="2700" dirty="0"/>
          </a:p>
        </p:txBody>
      </p:sp>
      <p:sp>
        <p:nvSpPr>
          <p:cNvPr id="3" name="Content Placeholder 2"/>
          <p:cNvSpPr>
            <a:spLocks noGrp="1"/>
          </p:cNvSpPr>
          <p:nvPr>
            <p:ph idx="1"/>
          </p:nvPr>
        </p:nvSpPr>
        <p:spPr>
          <a:xfrm>
            <a:off x="1282700" y="1985963"/>
            <a:ext cx="7404100" cy="3055937"/>
          </a:xfrm>
        </p:spPr>
        <p:txBody>
          <a:bodyPr>
            <a:normAutofit fontScale="85000" lnSpcReduction="20000"/>
          </a:bodyPr>
          <a:lstStyle/>
          <a:p>
            <a:r>
              <a:rPr lang="en-US" dirty="0" smtClean="0"/>
              <a:t>$2.15 million funding </a:t>
            </a:r>
          </a:p>
          <a:p>
            <a:r>
              <a:rPr lang="en-US" dirty="0" smtClean="0"/>
              <a:t>Goals</a:t>
            </a:r>
          </a:p>
          <a:p>
            <a:pPr lvl="1"/>
            <a:r>
              <a:rPr lang="en-US" dirty="0" smtClean="0"/>
              <a:t>Improve entry ways into Florence and Old Town</a:t>
            </a:r>
          </a:p>
          <a:p>
            <a:pPr lvl="1"/>
            <a:r>
              <a:rPr lang="en-US" dirty="0" smtClean="0"/>
              <a:t>Leverage arts to improve “curb appeal”</a:t>
            </a:r>
          </a:p>
          <a:p>
            <a:pPr lvl="1"/>
            <a:r>
              <a:rPr lang="en-US" dirty="0" smtClean="0"/>
              <a:t>Facilitate a $5 - $10 million private sector investment in the district</a:t>
            </a:r>
          </a:p>
          <a:p>
            <a:pPr lvl="1"/>
            <a:r>
              <a:rPr lang="en-US" dirty="0" smtClean="0"/>
              <a:t>Create plans to make investments in parking and signage</a:t>
            </a:r>
          </a:p>
          <a:p>
            <a:endParaRPr lang="en-US" dirty="0" smtClean="0"/>
          </a:p>
          <a:p>
            <a:pPr marL="0" indent="0">
              <a:buNone/>
            </a:pPr>
            <a:endParaRPr lang="en-US" dirty="0" smtClean="0"/>
          </a:p>
          <a:p>
            <a:pPr marL="0" indent="0">
              <a:buNone/>
            </a:pPr>
            <a:endParaRPr lang="en-US" dirty="0" smtClean="0"/>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
        <p:nvSpPr>
          <p:cNvPr id="5" name="TextBox 4"/>
          <p:cNvSpPr txBox="1"/>
          <p:nvPr/>
        </p:nvSpPr>
        <p:spPr>
          <a:xfrm>
            <a:off x="3848100" y="64770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5843230"/>
              </p:ext>
            </p:extLst>
          </p:nvPr>
        </p:nvGraphicFramePr>
        <p:xfrm>
          <a:off x="1524000" y="5041900"/>
          <a:ext cx="6553200" cy="1010920"/>
        </p:xfrm>
        <a:graphic>
          <a:graphicData uri="http://schemas.openxmlformats.org/drawingml/2006/table">
            <a:tbl>
              <a:tblPr firstRow="1" bandRow="1">
                <a:tableStyleId>{5C22544A-7EE6-4342-B048-85BDC9FD1C3A}</a:tableStyleId>
              </a:tblPr>
              <a:tblGrid>
                <a:gridCol w="1310640"/>
                <a:gridCol w="1310640"/>
                <a:gridCol w="1310640"/>
                <a:gridCol w="1310640"/>
                <a:gridCol w="1310640"/>
              </a:tblGrid>
              <a:tr h="370840">
                <a:tc>
                  <a:txBody>
                    <a:bodyPr/>
                    <a:lstStyle/>
                    <a:p>
                      <a:endParaRPr lang="en-US" b="1" dirty="0"/>
                    </a:p>
                  </a:txBody>
                  <a:tcPr>
                    <a:solidFill>
                      <a:srgbClr val="662412"/>
                    </a:solidFill>
                  </a:tcPr>
                </a:tc>
                <a:tc>
                  <a:txBody>
                    <a:bodyPr/>
                    <a:lstStyle/>
                    <a:p>
                      <a:pPr algn="ctr"/>
                      <a:r>
                        <a:rPr lang="en-US" dirty="0" smtClean="0"/>
                        <a:t>Proposed</a:t>
                      </a:r>
                    </a:p>
                    <a:p>
                      <a:pPr algn="ctr"/>
                      <a:r>
                        <a:rPr lang="en-US" dirty="0" smtClean="0"/>
                        <a:t>FY</a:t>
                      </a:r>
                      <a:r>
                        <a:rPr lang="en-US" baseline="0" dirty="0" smtClean="0"/>
                        <a:t> 2015-16</a:t>
                      </a:r>
                      <a:endParaRPr lang="en-US" dirty="0"/>
                    </a:p>
                  </a:txBody>
                  <a:tcPr>
                    <a:solidFill>
                      <a:srgbClr val="662412"/>
                    </a:solidFill>
                  </a:tcPr>
                </a:tc>
                <a:tc>
                  <a:txBody>
                    <a:bodyPr/>
                    <a:lstStyle/>
                    <a:p>
                      <a:pPr algn="ctr"/>
                      <a:r>
                        <a:rPr lang="en-US" dirty="0" smtClean="0"/>
                        <a:t>Forecast</a:t>
                      </a:r>
                    </a:p>
                    <a:p>
                      <a:pPr algn="ctr"/>
                      <a:r>
                        <a:rPr lang="en-US" dirty="0" smtClean="0"/>
                        <a:t>FY 2016-17</a:t>
                      </a:r>
                      <a:endParaRPr lang="en-US" dirty="0"/>
                    </a:p>
                  </a:txBody>
                  <a:tcPr>
                    <a:solidFill>
                      <a:srgbClr val="662412"/>
                    </a:solidFill>
                  </a:tcPr>
                </a:tc>
                <a:tc>
                  <a:txBody>
                    <a:bodyPr/>
                    <a:lstStyle/>
                    <a:p>
                      <a:pPr algn="ctr"/>
                      <a:r>
                        <a:rPr lang="en-US" dirty="0" smtClean="0"/>
                        <a:t>Forecast</a:t>
                      </a:r>
                    </a:p>
                    <a:p>
                      <a:pPr algn="ctr"/>
                      <a:r>
                        <a:rPr lang="en-US" dirty="0" smtClean="0"/>
                        <a:t>FY 2017-18</a:t>
                      </a:r>
                      <a:endParaRPr lang="en-US" dirty="0"/>
                    </a:p>
                  </a:txBody>
                  <a:tcPr>
                    <a:solidFill>
                      <a:srgbClr val="662412"/>
                    </a:solidFill>
                  </a:tcPr>
                </a:tc>
                <a:tc>
                  <a:txBody>
                    <a:bodyPr/>
                    <a:lstStyle/>
                    <a:p>
                      <a:pPr algn="ctr"/>
                      <a:r>
                        <a:rPr lang="en-US" dirty="0" smtClean="0"/>
                        <a:t>3-year</a:t>
                      </a:r>
                    </a:p>
                    <a:p>
                      <a:pPr algn="ctr"/>
                      <a:r>
                        <a:rPr lang="en-US" dirty="0" smtClean="0"/>
                        <a:t>Total</a:t>
                      </a:r>
                      <a:endParaRPr lang="en-US" dirty="0"/>
                    </a:p>
                  </a:txBody>
                  <a:tcPr>
                    <a:solidFill>
                      <a:srgbClr val="662412"/>
                    </a:solidFill>
                  </a:tcPr>
                </a:tc>
              </a:tr>
              <a:tr h="370840">
                <a:tc>
                  <a:txBody>
                    <a:bodyPr/>
                    <a:lstStyle/>
                    <a:p>
                      <a:r>
                        <a:rPr lang="en-US" b="1" dirty="0" smtClean="0"/>
                        <a:t>Total </a:t>
                      </a:r>
                      <a:endParaRPr lang="en-US" b="1" dirty="0"/>
                    </a:p>
                  </a:txBody>
                  <a:tcPr>
                    <a:solidFill>
                      <a:schemeClr val="accent6">
                        <a:lumMod val="60000"/>
                        <a:lumOff val="40000"/>
                      </a:schemeClr>
                    </a:solidFill>
                  </a:tcPr>
                </a:tc>
                <a:tc>
                  <a:txBody>
                    <a:bodyPr/>
                    <a:lstStyle/>
                    <a:p>
                      <a:pPr algn="r"/>
                      <a:r>
                        <a:rPr lang="en-US" b="1" dirty="0" smtClean="0"/>
                        <a:t>1,276,250</a:t>
                      </a:r>
                      <a:endParaRPr lang="en-US" b="1" dirty="0"/>
                    </a:p>
                  </a:txBody>
                  <a:tcPr>
                    <a:solidFill>
                      <a:schemeClr val="accent6">
                        <a:lumMod val="60000"/>
                        <a:lumOff val="40000"/>
                      </a:schemeClr>
                    </a:solidFill>
                  </a:tcPr>
                </a:tc>
                <a:tc>
                  <a:txBody>
                    <a:bodyPr/>
                    <a:lstStyle/>
                    <a:p>
                      <a:pPr algn="r"/>
                      <a:r>
                        <a:rPr lang="en-US" b="1" dirty="0" smtClean="0"/>
                        <a:t>1,029,450</a:t>
                      </a:r>
                      <a:endParaRPr lang="en-US" b="1" dirty="0"/>
                    </a:p>
                  </a:txBody>
                  <a:tcPr>
                    <a:solidFill>
                      <a:schemeClr val="accent6">
                        <a:lumMod val="60000"/>
                        <a:lumOff val="40000"/>
                      </a:schemeClr>
                    </a:solidFill>
                  </a:tcPr>
                </a:tc>
                <a:tc>
                  <a:txBody>
                    <a:bodyPr/>
                    <a:lstStyle/>
                    <a:p>
                      <a:pPr algn="r"/>
                      <a:r>
                        <a:rPr lang="en-US" b="1" dirty="0" smtClean="0"/>
                        <a:t>807,250</a:t>
                      </a:r>
                      <a:endParaRPr lang="en-US" b="1" dirty="0"/>
                    </a:p>
                  </a:txBody>
                  <a:tcPr>
                    <a:solidFill>
                      <a:schemeClr val="accent6">
                        <a:lumMod val="60000"/>
                        <a:lumOff val="40000"/>
                      </a:schemeClr>
                    </a:solidFill>
                  </a:tcPr>
                </a:tc>
                <a:tc>
                  <a:txBody>
                    <a:bodyPr/>
                    <a:lstStyle/>
                    <a:p>
                      <a:pPr algn="r"/>
                      <a:r>
                        <a:rPr lang="en-US" b="1" dirty="0" smtClean="0"/>
                        <a:t>3,112,950</a:t>
                      </a:r>
                      <a:endParaRPr lang="en-US" b="1" dirty="0"/>
                    </a:p>
                  </a:txBody>
                  <a:tcPr>
                    <a:solidFill>
                      <a:schemeClr val="accent6">
                        <a:lumMod val="60000"/>
                        <a:lumOff val="40000"/>
                      </a:schemeClr>
                    </a:solidFill>
                  </a:tcPr>
                </a:tc>
              </a:tr>
            </a:tbl>
          </a:graphicData>
        </a:graphic>
      </p:graphicFrame>
    </p:spTree>
    <p:extLst>
      <p:ext uri="{BB962C8B-B14F-4D97-AF65-F5344CB8AC3E}">
        <p14:creationId xmlns:p14="http://schemas.microsoft.com/office/powerpoint/2010/main" val="377175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73038"/>
            <a:ext cx="8420100" cy="1143000"/>
          </a:xfrm>
        </p:spPr>
        <p:txBody>
          <a:bodyPr>
            <a:normAutofit fontScale="90000"/>
          </a:bodyPr>
          <a:lstStyle/>
          <a:p>
            <a:r>
              <a:rPr lang="en-US" sz="4000" dirty="0" smtClean="0"/>
              <a:t>Proposed Projects and Programs</a:t>
            </a:r>
            <a:r>
              <a:rPr lang="en-US" dirty="0" smtClean="0"/>
              <a:t/>
            </a:r>
            <a:br>
              <a:rPr lang="en-US" dirty="0" smtClean="0"/>
            </a:br>
            <a:r>
              <a:rPr lang="en-US" sz="3600" dirty="0" smtClean="0"/>
              <a:t>General or Capital Projects Fund</a:t>
            </a:r>
            <a:endParaRPr lang="en-US" sz="2700" dirty="0"/>
          </a:p>
        </p:txBody>
      </p:sp>
      <p:sp>
        <p:nvSpPr>
          <p:cNvPr id="3" name="Content Placeholder 2"/>
          <p:cNvSpPr>
            <a:spLocks noGrp="1"/>
          </p:cNvSpPr>
          <p:nvPr>
            <p:ph idx="1"/>
          </p:nvPr>
        </p:nvSpPr>
        <p:spPr>
          <a:xfrm>
            <a:off x="1282700" y="2165350"/>
            <a:ext cx="7404100" cy="4311650"/>
          </a:xfrm>
        </p:spPr>
        <p:txBody>
          <a:bodyPr>
            <a:normAutofit/>
          </a:bodyPr>
          <a:lstStyle/>
          <a:p>
            <a:pPr marL="0" indent="0">
              <a:buNone/>
            </a:pPr>
            <a:endParaRPr lang="en-US" dirty="0" smtClean="0"/>
          </a:p>
          <a:p>
            <a:pPr marL="0" indent="0">
              <a:buNone/>
            </a:pPr>
            <a:endParaRPr lang="en-US" dirty="0" smtClean="0"/>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
        <p:nvSpPr>
          <p:cNvPr id="5" name="TextBox 4"/>
          <p:cNvSpPr txBox="1"/>
          <p:nvPr/>
        </p:nvSpPr>
        <p:spPr>
          <a:xfrm>
            <a:off x="3848100" y="64770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US" smtClean="0"/>
              <a:t>FURA Proposed Budget Fiscal Year 2015-16</a:t>
            </a:r>
            <a:endParaRPr lang="en-US"/>
          </a:p>
        </p:txBody>
      </p:sp>
      <p:sp>
        <p:nvSpPr>
          <p:cNvPr id="7" name="Slide Number Placeholder 6"/>
          <p:cNvSpPr>
            <a:spLocks noGrp="1"/>
          </p:cNvSpPr>
          <p:nvPr>
            <p:ph type="sldNum" sz="quarter" idx="12"/>
          </p:nvPr>
        </p:nvSpPr>
        <p:spPr/>
        <p:txBody>
          <a:bodyPr/>
          <a:lstStyle/>
          <a:p>
            <a:fld id="{539B3647-F6DE-BA43-95B3-2777674E6B6E}" type="slidenum">
              <a:rPr lang="en-US" smtClean="0"/>
              <a:t>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649622237"/>
              </p:ext>
            </p:extLst>
          </p:nvPr>
        </p:nvGraphicFramePr>
        <p:xfrm>
          <a:off x="1485900" y="1504951"/>
          <a:ext cx="7200900" cy="4889500"/>
        </p:xfrm>
        <a:graphic>
          <a:graphicData uri="http://schemas.openxmlformats.org/drawingml/2006/table">
            <a:tbl>
              <a:tblPr firstRow="1" bandRow="1">
                <a:tableStyleId>{72833802-FEF1-4C79-8D5D-14CF1EAF98D9}</a:tableStyleId>
              </a:tblPr>
              <a:tblGrid>
                <a:gridCol w="1440180"/>
                <a:gridCol w="1440180"/>
                <a:gridCol w="1440180"/>
                <a:gridCol w="1440180"/>
                <a:gridCol w="1440180"/>
              </a:tblGrid>
              <a:tr h="704850">
                <a:tc>
                  <a:txBody>
                    <a:bodyPr/>
                    <a:lstStyle/>
                    <a:p>
                      <a:endParaRPr lang="en-US" dirty="0" smtClean="0">
                        <a:solidFill>
                          <a:schemeClr val="bg1"/>
                        </a:solidFill>
                      </a:endParaRPr>
                    </a:p>
                    <a:p>
                      <a:r>
                        <a:rPr lang="en-US" dirty="0" smtClean="0">
                          <a:solidFill>
                            <a:schemeClr val="bg1"/>
                          </a:solidFill>
                        </a:rPr>
                        <a:t>Description</a:t>
                      </a:r>
                      <a:endParaRPr lang="en-US" dirty="0">
                        <a:solidFill>
                          <a:schemeClr val="bg1"/>
                        </a:solidFill>
                      </a:endParaRPr>
                    </a:p>
                  </a:txBody>
                  <a:tcPr>
                    <a:solidFill>
                      <a:srgbClr val="662412"/>
                    </a:solidFill>
                  </a:tcPr>
                </a:tc>
                <a:tc>
                  <a:txBody>
                    <a:bodyPr/>
                    <a:lstStyle/>
                    <a:p>
                      <a:pPr algn="ctr"/>
                      <a:r>
                        <a:rPr lang="en-US" dirty="0" smtClean="0"/>
                        <a:t>Proposed</a:t>
                      </a:r>
                    </a:p>
                    <a:p>
                      <a:pPr algn="ctr"/>
                      <a:r>
                        <a:rPr lang="en-US" dirty="0" smtClean="0"/>
                        <a:t>FY</a:t>
                      </a:r>
                      <a:r>
                        <a:rPr lang="en-US" baseline="0" dirty="0" smtClean="0"/>
                        <a:t> 2015-16</a:t>
                      </a:r>
                      <a:endParaRPr lang="en-US" dirty="0"/>
                    </a:p>
                  </a:txBody>
                  <a:tcPr>
                    <a:solidFill>
                      <a:srgbClr val="662412"/>
                    </a:solidFill>
                  </a:tcPr>
                </a:tc>
                <a:tc>
                  <a:txBody>
                    <a:bodyPr/>
                    <a:lstStyle/>
                    <a:p>
                      <a:pPr algn="ctr"/>
                      <a:r>
                        <a:rPr lang="en-US" dirty="0" smtClean="0"/>
                        <a:t>Forecast</a:t>
                      </a:r>
                    </a:p>
                    <a:p>
                      <a:pPr algn="ctr"/>
                      <a:r>
                        <a:rPr lang="en-US" dirty="0" smtClean="0"/>
                        <a:t>FY 2016-17</a:t>
                      </a:r>
                      <a:endParaRPr lang="en-US" dirty="0"/>
                    </a:p>
                  </a:txBody>
                  <a:tcPr>
                    <a:solidFill>
                      <a:srgbClr val="662412"/>
                    </a:solidFill>
                  </a:tcPr>
                </a:tc>
                <a:tc>
                  <a:txBody>
                    <a:bodyPr/>
                    <a:lstStyle/>
                    <a:p>
                      <a:pPr algn="ctr"/>
                      <a:r>
                        <a:rPr lang="en-US" dirty="0" smtClean="0"/>
                        <a:t>Forecast</a:t>
                      </a:r>
                    </a:p>
                    <a:p>
                      <a:pPr algn="ctr"/>
                      <a:r>
                        <a:rPr lang="en-US" dirty="0" smtClean="0"/>
                        <a:t>FY 2017-18</a:t>
                      </a:r>
                      <a:endParaRPr lang="en-US" dirty="0"/>
                    </a:p>
                  </a:txBody>
                  <a:tcPr>
                    <a:solidFill>
                      <a:srgbClr val="662412"/>
                    </a:solidFill>
                  </a:tcPr>
                </a:tc>
                <a:tc>
                  <a:txBody>
                    <a:bodyPr/>
                    <a:lstStyle/>
                    <a:p>
                      <a:pPr algn="ctr"/>
                      <a:r>
                        <a:rPr lang="en-US" dirty="0" smtClean="0"/>
                        <a:t>3-year</a:t>
                      </a:r>
                    </a:p>
                    <a:p>
                      <a:pPr algn="ctr"/>
                      <a:r>
                        <a:rPr lang="en-US" dirty="0" smtClean="0"/>
                        <a:t>Total</a:t>
                      </a:r>
                      <a:endParaRPr lang="en-US" dirty="0"/>
                    </a:p>
                  </a:txBody>
                  <a:tcPr>
                    <a:solidFill>
                      <a:srgbClr val="662412"/>
                    </a:solidFill>
                  </a:tcPr>
                </a:tc>
              </a:tr>
              <a:tr h="654050">
                <a:tc>
                  <a:txBody>
                    <a:bodyPr/>
                    <a:lstStyle/>
                    <a:p>
                      <a:r>
                        <a:rPr lang="en-US" b="1" dirty="0" smtClean="0"/>
                        <a:t>Materials and Services</a:t>
                      </a:r>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r>
              <a:tr h="654050">
                <a:tc>
                  <a:txBody>
                    <a:bodyPr/>
                    <a:lstStyle/>
                    <a:p>
                      <a:r>
                        <a:rPr lang="en-US" dirty="0" smtClean="0"/>
                        <a:t>Strategy</a:t>
                      </a:r>
                      <a:r>
                        <a:rPr lang="en-US" baseline="0" dirty="0" smtClean="0"/>
                        <a:t> development</a:t>
                      </a:r>
                      <a:endParaRPr lang="en-US" dirty="0"/>
                    </a:p>
                  </a:txBody>
                  <a:tcPr/>
                </a:tc>
                <a:tc>
                  <a:txBody>
                    <a:bodyPr/>
                    <a:lstStyle/>
                    <a:p>
                      <a:pPr algn="r"/>
                      <a:r>
                        <a:rPr lang="en-US" dirty="0" smtClean="0"/>
                        <a:t>100,000</a:t>
                      </a:r>
                      <a:endParaRPr lang="en-US" dirty="0"/>
                    </a:p>
                  </a:txBody>
                  <a:tcPr/>
                </a:tc>
                <a:tc>
                  <a:txBody>
                    <a:bodyPr/>
                    <a:lstStyle/>
                    <a:p>
                      <a:pPr algn="r"/>
                      <a:r>
                        <a:rPr lang="en-US" dirty="0" smtClean="0"/>
                        <a:t>25,000</a:t>
                      </a:r>
                      <a:endParaRPr lang="en-US" dirty="0"/>
                    </a:p>
                  </a:txBody>
                  <a:tcPr/>
                </a:tc>
                <a:tc>
                  <a:txBody>
                    <a:bodyPr/>
                    <a:lstStyle/>
                    <a:p>
                      <a:pPr algn="r"/>
                      <a:r>
                        <a:rPr lang="en-US" dirty="0" smtClean="0"/>
                        <a:t>25,000</a:t>
                      </a:r>
                      <a:endParaRPr lang="en-US" dirty="0"/>
                    </a:p>
                  </a:txBody>
                  <a:tcPr/>
                </a:tc>
                <a:tc>
                  <a:txBody>
                    <a:bodyPr/>
                    <a:lstStyle/>
                    <a:p>
                      <a:pPr algn="r"/>
                      <a:r>
                        <a:rPr lang="en-US" dirty="0" smtClean="0"/>
                        <a:t>150,000</a:t>
                      </a:r>
                      <a:endParaRPr lang="en-US" dirty="0"/>
                    </a:p>
                  </a:txBody>
                  <a:tcPr/>
                </a:tc>
              </a:tr>
              <a:tr h="654050">
                <a:tc>
                  <a:txBody>
                    <a:bodyPr/>
                    <a:lstStyle/>
                    <a:p>
                      <a:r>
                        <a:rPr lang="en-US" dirty="0" smtClean="0"/>
                        <a:t>Parking and signage plan</a:t>
                      </a:r>
                      <a:endParaRPr lang="en-US" dirty="0"/>
                    </a:p>
                  </a:txBody>
                  <a:tcPr/>
                </a:tc>
                <a:tc>
                  <a:txBody>
                    <a:bodyPr/>
                    <a:lstStyle/>
                    <a:p>
                      <a:pPr algn="r"/>
                      <a:r>
                        <a:rPr lang="en-US" dirty="0" smtClean="0"/>
                        <a:t>25,000</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25,000</a:t>
                      </a:r>
                      <a:endParaRPr lang="en-US" dirty="0"/>
                    </a:p>
                  </a:txBody>
                  <a:tcPr/>
                </a:tc>
              </a:tr>
              <a:tr h="654050">
                <a:tc>
                  <a:txBody>
                    <a:bodyPr/>
                    <a:lstStyle/>
                    <a:p>
                      <a:r>
                        <a:rPr lang="en-US" dirty="0" smtClean="0"/>
                        <a:t>City staffing support</a:t>
                      </a:r>
                      <a:endParaRPr lang="en-US" dirty="0"/>
                    </a:p>
                  </a:txBody>
                  <a:tcPr/>
                </a:tc>
                <a:tc>
                  <a:txBody>
                    <a:bodyPr/>
                    <a:lstStyle/>
                    <a:p>
                      <a:pPr algn="r"/>
                      <a:r>
                        <a:rPr lang="en-US" dirty="0" smtClean="0"/>
                        <a:t>112,000</a:t>
                      </a:r>
                      <a:endParaRPr lang="en-US" dirty="0"/>
                    </a:p>
                  </a:txBody>
                  <a:tcPr/>
                </a:tc>
                <a:tc>
                  <a:txBody>
                    <a:bodyPr/>
                    <a:lstStyle/>
                    <a:p>
                      <a:pPr algn="r"/>
                      <a:r>
                        <a:rPr lang="en-US" dirty="0" smtClean="0"/>
                        <a:t>114,200</a:t>
                      </a:r>
                      <a:endParaRPr lang="en-US" dirty="0"/>
                    </a:p>
                  </a:txBody>
                  <a:tcPr/>
                </a:tc>
                <a:tc>
                  <a:txBody>
                    <a:bodyPr/>
                    <a:lstStyle/>
                    <a:p>
                      <a:pPr algn="r"/>
                      <a:r>
                        <a:rPr lang="en-US" dirty="0" smtClean="0"/>
                        <a:t>116,500</a:t>
                      </a:r>
                      <a:endParaRPr lang="en-US" dirty="0"/>
                    </a:p>
                  </a:txBody>
                  <a:tcPr/>
                </a:tc>
                <a:tc>
                  <a:txBody>
                    <a:bodyPr/>
                    <a:lstStyle/>
                    <a:p>
                      <a:pPr algn="r"/>
                      <a:r>
                        <a:rPr lang="en-US" dirty="0" smtClean="0"/>
                        <a:t>342,700</a:t>
                      </a:r>
                      <a:endParaRPr lang="en-US" dirty="0"/>
                    </a:p>
                  </a:txBody>
                  <a:tcPr/>
                </a:tc>
              </a:tr>
              <a:tr h="654050">
                <a:tc>
                  <a:txBody>
                    <a:bodyPr/>
                    <a:lstStyle/>
                    <a:p>
                      <a:r>
                        <a:rPr lang="en-US" dirty="0" smtClean="0"/>
                        <a:t>FURA</a:t>
                      </a:r>
                      <a:r>
                        <a:rPr lang="en-US" baseline="0" dirty="0" smtClean="0"/>
                        <a:t> materials and services</a:t>
                      </a:r>
                      <a:endParaRPr lang="en-US" dirty="0"/>
                    </a:p>
                  </a:txBody>
                  <a:tcPr/>
                </a:tc>
                <a:tc>
                  <a:txBody>
                    <a:bodyPr/>
                    <a:lstStyle/>
                    <a:p>
                      <a:pPr algn="r"/>
                      <a:r>
                        <a:rPr lang="en-US" dirty="0" smtClean="0"/>
                        <a:t>14,250</a:t>
                      </a:r>
                      <a:endParaRPr lang="en-US" dirty="0"/>
                    </a:p>
                  </a:txBody>
                  <a:tcPr/>
                </a:tc>
                <a:tc>
                  <a:txBody>
                    <a:bodyPr/>
                    <a:lstStyle/>
                    <a:p>
                      <a:pPr algn="r"/>
                      <a:r>
                        <a:rPr lang="en-US" dirty="0" smtClean="0"/>
                        <a:t>15,250</a:t>
                      </a:r>
                      <a:endParaRPr lang="en-US" dirty="0"/>
                    </a:p>
                  </a:txBody>
                  <a:tcPr/>
                </a:tc>
                <a:tc>
                  <a:txBody>
                    <a:bodyPr/>
                    <a:lstStyle/>
                    <a:p>
                      <a:pPr algn="r"/>
                      <a:r>
                        <a:rPr lang="en-US" dirty="0" smtClean="0"/>
                        <a:t>15,750</a:t>
                      </a:r>
                      <a:endParaRPr lang="en-US" dirty="0"/>
                    </a:p>
                  </a:txBody>
                  <a:tcPr/>
                </a:tc>
                <a:tc>
                  <a:txBody>
                    <a:bodyPr/>
                    <a:lstStyle/>
                    <a:p>
                      <a:pPr algn="r"/>
                      <a:r>
                        <a:rPr lang="en-US" dirty="0" smtClean="0"/>
                        <a:t>45,250</a:t>
                      </a:r>
                      <a:endParaRPr lang="en-US" dirty="0"/>
                    </a:p>
                  </a:txBody>
                  <a:tcPr/>
                </a:tc>
              </a:tr>
              <a:tr h="654050">
                <a:tc>
                  <a:txBody>
                    <a:bodyPr/>
                    <a:lstStyle/>
                    <a:p>
                      <a:r>
                        <a:rPr lang="en-US" b="1" dirty="0" smtClean="0"/>
                        <a:t>Total </a:t>
                      </a:r>
                      <a:endParaRPr lang="en-US" b="1" dirty="0"/>
                    </a:p>
                  </a:txBody>
                  <a:tcPr>
                    <a:solidFill>
                      <a:srgbClr val="FCD5B5"/>
                    </a:solidFill>
                  </a:tcPr>
                </a:tc>
                <a:tc>
                  <a:txBody>
                    <a:bodyPr/>
                    <a:lstStyle/>
                    <a:p>
                      <a:pPr algn="r"/>
                      <a:r>
                        <a:rPr lang="en-US" b="1" dirty="0" smtClean="0"/>
                        <a:t>251,250</a:t>
                      </a:r>
                      <a:endParaRPr lang="en-US" b="1" dirty="0"/>
                    </a:p>
                  </a:txBody>
                  <a:tcPr>
                    <a:solidFill>
                      <a:srgbClr val="FCD5B5"/>
                    </a:solidFill>
                  </a:tcPr>
                </a:tc>
                <a:tc>
                  <a:txBody>
                    <a:bodyPr/>
                    <a:lstStyle/>
                    <a:p>
                      <a:pPr algn="r"/>
                      <a:r>
                        <a:rPr lang="en-US" b="1" dirty="0" smtClean="0"/>
                        <a:t>154,450</a:t>
                      </a:r>
                      <a:endParaRPr lang="en-US" b="1" dirty="0"/>
                    </a:p>
                  </a:txBody>
                  <a:tcPr>
                    <a:solidFill>
                      <a:srgbClr val="FCD5B5"/>
                    </a:solidFill>
                  </a:tcPr>
                </a:tc>
                <a:tc>
                  <a:txBody>
                    <a:bodyPr/>
                    <a:lstStyle/>
                    <a:p>
                      <a:pPr algn="r"/>
                      <a:r>
                        <a:rPr lang="en-US" b="1" dirty="0" smtClean="0"/>
                        <a:t>157,250</a:t>
                      </a:r>
                      <a:endParaRPr lang="en-US" b="1" dirty="0"/>
                    </a:p>
                  </a:txBody>
                  <a:tcPr>
                    <a:solidFill>
                      <a:srgbClr val="FCD5B5"/>
                    </a:solidFill>
                  </a:tcPr>
                </a:tc>
                <a:tc>
                  <a:txBody>
                    <a:bodyPr/>
                    <a:lstStyle/>
                    <a:p>
                      <a:pPr algn="r"/>
                      <a:r>
                        <a:rPr lang="en-US" b="1" dirty="0" smtClean="0"/>
                        <a:t>562,950</a:t>
                      </a:r>
                      <a:endParaRPr lang="en-US" b="1" dirty="0"/>
                    </a:p>
                  </a:txBody>
                  <a:tcPr>
                    <a:solidFill>
                      <a:srgbClr val="FCD5B5"/>
                    </a:solidFill>
                  </a:tcPr>
                </a:tc>
              </a:tr>
            </a:tbl>
          </a:graphicData>
        </a:graphic>
      </p:graphicFrame>
    </p:spTree>
    <p:extLst>
      <p:ext uri="{BB962C8B-B14F-4D97-AF65-F5344CB8AC3E}">
        <p14:creationId xmlns:p14="http://schemas.microsoft.com/office/powerpoint/2010/main" val="87974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FURA Proposed Budget Fiscal Year 2015-16</a:t>
            </a:r>
            <a:endParaRPr lang="en-US"/>
          </a:p>
        </p:txBody>
      </p:sp>
      <p:sp>
        <p:nvSpPr>
          <p:cNvPr id="5" name="Slide Number Placeholder 4"/>
          <p:cNvSpPr>
            <a:spLocks noGrp="1"/>
          </p:cNvSpPr>
          <p:nvPr>
            <p:ph type="sldNum" sz="quarter" idx="12"/>
          </p:nvPr>
        </p:nvSpPr>
        <p:spPr/>
        <p:txBody>
          <a:bodyPr/>
          <a:lstStyle/>
          <a:p>
            <a:fld id="{539B3647-F6DE-BA43-95B3-2777674E6B6E}" type="slidenum">
              <a:rPr lang="en-US" smtClean="0"/>
              <a:t>7</a:t>
            </a:fld>
            <a:endParaRPr lang="en-US"/>
          </a:p>
        </p:txBody>
      </p:sp>
      <p:pic>
        <p:nvPicPr>
          <p:cNvPr id="8" name="Content Placeholder 7" descr="Florence_Downtown_Outreach_Project_report-final_06-29-07_pdf.pdf"/>
          <p:cNvPicPr>
            <a:picLocks noGrp="1" noChangeAspect="1"/>
          </p:cNvPicPr>
          <p:nvPr>
            <p:ph idx="1"/>
          </p:nvPr>
        </p:nvPicPr>
        <p:blipFill>
          <a:blip r:embed="rId2">
            <a:extLst>
              <a:ext uri="{28A0092B-C50C-407E-A947-70E740481C1C}">
                <a14:useLocalDpi xmlns:a14="http://schemas.microsoft.com/office/drawing/2010/main" val="0"/>
              </a:ext>
            </a:extLst>
          </a:blip>
          <a:srcRect t="7893" b="7893"/>
          <a:stretch>
            <a:fillRect/>
          </a:stretch>
        </p:blipFill>
        <p:spPr>
          <a:xfrm>
            <a:off x="457200" y="774700"/>
            <a:ext cx="8229600" cy="5351463"/>
          </a:xfrm>
        </p:spPr>
      </p:pic>
    </p:spTree>
    <p:extLst>
      <p:ext uri="{BB962C8B-B14F-4D97-AF65-F5344CB8AC3E}">
        <p14:creationId xmlns:p14="http://schemas.microsoft.com/office/powerpoint/2010/main" val="170282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FURA Proposed Budget Fiscal Year 2015-16</a:t>
            </a:r>
            <a:endParaRPr lang="en-US"/>
          </a:p>
        </p:txBody>
      </p:sp>
      <p:sp>
        <p:nvSpPr>
          <p:cNvPr id="5" name="Slide Number Placeholder 4"/>
          <p:cNvSpPr>
            <a:spLocks noGrp="1"/>
          </p:cNvSpPr>
          <p:nvPr>
            <p:ph type="sldNum" sz="quarter" idx="12"/>
          </p:nvPr>
        </p:nvSpPr>
        <p:spPr/>
        <p:txBody>
          <a:bodyPr/>
          <a:lstStyle/>
          <a:p>
            <a:fld id="{539B3647-F6DE-BA43-95B3-2777674E6B6E}" type="slidenum">
              <a:rPr lang="en-US" smtClean="0"/>
              <a:t>8</a:t>
            </a:fld>
            <a:endParaRPr lang="en-US"/>
          </a:p>
        </p:txBody>
      </p:sp>
      <p:pic>
        <p:nvPicPr>
          <p:cNvPr id="7" name="Content Placeholder 6" descr="Florence_Downtown_Outreach_Project_report-final_06-29-07_pdf.pdf"/>
          <p:cNvPicPr>
            <a:picLocks noGrp="1" noChangeAspect="1"/>
          </p:cNvPicPr>
          <p:nvPr>
            <p:ph idx="1"/>
          </p:nvPr>
        </p:nvPicPr>
        <p:blipFill>
          <a:blip r:embed="rId2">
            <a:extLst>
              <a:ext uri="{28A0092B-C50C-407E-A947-70E740481C1C}">
                <a14:useLocalDpi xmlns:a14="http://schemas.microsoft.com/office/drawing/2010/main" val="0"/>
              </a:ext>
            </a:extLst>
          </a:blip>
          <a:srcRect t="2133" b="2133"/>
          <a:stretch>
            <a:fillRect/>
          </a:stretch>
        </p:blipFill>
        <p:spPr>
          <a:xfrm>
            <a:off x="838200" y="357808"/>
            <a:ext cx="7937500" cy="5988742"/>
          </a:xfrm>
        </p:spPr>
      </p:pic>
    </p:spTree>
    <p:extLst>
      <p:ext uri="{BB962C8B-B14F-4D97-AF65-F5344CB8AC3E}">
        <p14:creationId xmlns:p14="http://schemas.microsoft.com/office/powerpoint/2010/main" val="368125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173038"/>
            <a:ext cx="8420100" cy="1143000"/>
          </a:xfrm>
        </p:spPr>
        <p:txBody>
          <a:bodyPr>
            <a:normAutofit fontScale="90000"/>
          </a:bodyPr>
          <a:lstStyle/>
          <a:p>
            <a:r>
              <a:rPr lang="en-US" sz="4000" dirty="0" smtClean="0"/>
              <a:t>Proposed Projects and Programs</a:t>
            </a:r>
            <a:r>
              <a:rPr lang="en-US" dirty="0" smtClean="0"/>
              <a:t/>
            </a:r>
            <a:br>
              <a:rPr lang="en-US" dirty="0" smtClean="0"/>
            </a:br>
            <a:r>
              <a:rPr lang="en-US" sz="3600" dirty="0" smtClean="0"/>
              <a:t>General or Capital Projects Fund</a:t>
            </a:r>
            <a:endParaRPr lang="en-US" sz="2700" dirty="0"/>
          </a:p>
        </p:txBody>
      </p:sp>
      <p:sp>
        <p:nvSpPr>
          <p:cNvPr id="3" name="Content Placeholder 2"/>
          <p:cNvSpPr>
            <a:spLocks noGrp="1"/>
          </p:cNvSpPr>
          <p:nvPr>
            <p:ph idx="1"/>
          </p:nvPr>
        </p:nvSpPr>
        <p:spPr>
          <a:xfrm>
            <a:off x="1282700" y="2165350"/>
            <a:ext cx="7404100" cy="4311650"/>
          </a:xfrm>
        </p:spPr>
        <p:txBody>
          <a:bodyPr>
            <a:normAutofit/>
          </a:bodyPr>
          <a:lstStyle/>
          <a:p>
            <a:pPr marL="0" indent="0">
              <a:buNone/>
            </a:pPr>
            <a:endParaRPr lang="en-US" dirty="0" smtClean="0"/>
          </a:p>
          <a:p>
            <a:pPr marL="0" indent="0">
              <a:buNone/>
            </a:pPr>
            <a:endParaRPr lang="en-US" dirty="0" smtClean="0"/>
          </a:p>
        </p:txBody>
      </p:sp>
      <p:pic>
        <p:nvPicPr>
          <p:cNvPr id="4" name="Picture 3" descr="ahafur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215063"/>
            <a:ext cx="1308100" cy="497970"/>
          </a:xfrm>
          <a:prstGeom prst="rect">
            <a:avLst/>
          </a:prstGeom>
        </p:spPr>
      </p:pic>
      <p:sp>
        <p:nvSpPr>
          <p:cNvPr id="5" name="TextBox 4"/>
          <p:cNvSpPr txBox="1"/>
          <p:nvPr/>
        </p:nvSpPr>
        <p:spPr>
          <a:xfrm>
            <a:off x="3848100" y="6477000"/>
            <a:ext cx="184666" cy="369332"/>
          </a:xfrm>
          <a:prstGeom prst="rect">
            <a:avLst/>
          </a:prstGeom>
          <a:noFill/>
        </p:spPr>
        <p:txBody>
          <a:bodyPr wrap="none" rtlCol="0">
            <a:spAutoFit/>
          </a:bodyPr>
          <a:lstStyle/>
          <a:p>
            <a:endParaRPr lang="en-US" dirty="0"/>
          </a:p>
        </p:txBody>
      </p:sp>
      <p:sp>
        <p:nvSpPr>
          <p:cNvPr id="6" name="Footer Placeholder 5"/>
          <p:cNvSpPr>
            <a:spLocks noGrp="1"/>
          </p:cNvSpPr>
          <p:nvPr>
            <p:ph type="ftr" sz="quarter" idx="11"/>
          </p:nvPr>
        </p:nvSpPr>
        <p:spPr/>
        <p:txBody>
          <a:bodyPr/>
          <a:lstStyle/>
          <a:p>
            <a:r>
              <a:rPr lang="en-US" dirty="0" smtClean="0"/>
              <a:t>FURA Proposed Budget Fiscal Year 2015-16</a:t>
            </a:r>
            <a:endParaRPr lang="en-US" dirty="0"/>
          </a:p>
        </p:txBody>
      </p:sp>
      <p:sp>
        <p:nvSpPr>
          <p:cNvPr id="7" name="Slide Number Placeholder 6"/>
          <p:cNvSpPr>
            <a:spLocks noGrp="1"/>
          </p:cNvSpPr>
          <p:nvPr>
            <p:ph type="sldNum" sz="quarter" idx="12"/>
          </p:nvPr>
        </p:nvSpPr>
        <p:spPr/>
        <p:txBody>
          <a:bodyPr/>
          <a:lstStyle/>
          <a:p>
            <a:fld id="{539B3647-F6DE-BA43-95B3-2777674E6B6E}" type="slidenum">
              <a:rPr lang="en-US" smtClean="0"/>
              <a:t>9</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026216880"/>
              </p:ext>
            </p:extLst>
          </p:nvPr>
        </p:nvGraphicFramePr>
        <p:xfrm>
          <a:off x="1485900" y="1504951"/>
          <a:ext cx="7200900" cy="4629150"/>
        </p:xfrm>
        <a:graphic>
          <a:graphicData uri="http://schemas.openxmlformats.org/drawingml/2006/table">
            <a:tbl>
              <a:tblPr firstRow="1" bandRow="1">
                <a:tableStyleId>{72833802-FEF1-4C79-8D5D-14CF1EAF98D9}</a:tableStyleId>
              </a:tblPr>
              <a:tblGrid>
                <a:gridCol w="2032000"/>
                <a:gridCol w="1346200"/>
                <a:gridCol w="1295400"/>
                <a:gridCol w="1295400"/>
                <a:gridCol w="1231900"/>
              </a:tblGrid>
              <a:tr h="704850">
                <a:tc>
                  <a:txBody>
                    <a:bodyPr/>
                    <a:lstStyle/>
                    <a:p>
                      <a:endParaRPr lang="en-US" dirty="0" smtClean="0">
                        <a:solidFill>
                          <a:schemeClr val="bg1"/>
                        </a:solidFill>
                      </a:endParaRPr>
                    </a:p>
                    <a:p>
                      <a:r>
                        <a:rPr lang="en-US" dirty="0" smtClean="0">
                          <a:solidFill>
                            <a:schemeClr val="bg1"/>
                          </a:solidFill>
                        </a:rPr>
                        <a:t>Description</a:t>
                      </a:r>
                      <a:endParaRPr lang="en-US" dirty="0">
                        <a:solidFill>
                          <a:schemeClr val="bg1"/>
                        </a:solidFill>
                      </a:endParaRPr>
                    </a:p>
                  </a:txBody>
                  <a:tcPr>
                    <a:solidFill>
                      <a:srgbClr val="662412"/>
                    </a:solidFill>
                  </a:tcPr>
                </a:tc>
                <a:tc>
                  <a:txBody>
                    <a:bodyPr/>
                    <a:lstStyle/>
                    <a:p>
                      <a:pPr algn="ctr"/>
                      <a:r>
                        <a:rPr lang="en-US" dirty="0" smtClean="0"/>
                        <a:t>Proposed</a:t>
                      </a:r>
                    </a:p>
                    <a:p>
                      <a:pPr algn="ctr"/>
                      <a:r>
                        <a:rPr lang="en-US" dirty="0" smtClean="0"/>
                        <a:t>FY</a:t>
                      </a:r>
                      <a:r>
                        <a:rPr lang="en-US" baseline="0" dirty="0" smtClean="0"/>
                        <a:t> 2015-16</a:t>
                      </a:r>
                      <a:endParaRPr lang="en-US" dirty="0"/>
                    </a:p>
                  </a:txBody>
                  <a:tcPr>
                    <a:solidFill>
                      <a:srgbClr val="662412"/>
                    </a:solidFill>
                  </a:tcPr>
                </a:tc>
                <a:tc>
                  <a:txBody>
                    <a:bodyPr/>
                    <a:lstStyle/>
                    <a:p>
                      <a:pPr algn="ctr"/>
                      <a:r>
                        <a:rPr lang="en-US" dirty="0" smtClean="0"/>
                        <a:t>Forecast</a:t>
                      </a:r>
                    </a:p>
                    <a:p>
                      <a:pPr algn="ctr"/>
                      <a:r>
                        <a:rPr lang="en-US" dirty="0" smtClean="0"/>
                        <a:t>FY 2016-17</a:t>
                      </a:r>
                      <a:endParaRPr lang="en-US" dirty="0"/>
                    </a:p>
                  </a:txBody>
                  <a:tcPr>
                    <a:solidFill>
                      <a:srgbClr val="662412"/>
                    </a:solidFill>
                  </a:tcPr>
                </a:tc>
                <a:tc>
                  <a:txBody>
                    <a:bodyPr/>
                    <a:lstStyle/>
                    <a:p>
                      <a:pPr algn="ctr"/>
                      <a:r>
                        <a:rPr lang="en-US" dirty="0" smtClean="0"/>
                        <a:t>Forecast</a:t>
                      </a:r>
                    </a:p>
                    <a:p>
                      <a:pPr algn="ctr"/>
                      <a:r>
                        <a:rPr lang="en-US" dirty="0" smtClean="0"/>
                        <a:t>FY 2017-18</a:t>
                      </a:r>
                      <a:endParaRPr lang="en-US" dirty="0"/>
                    </a:p>
                  </a:txBody>
                  <a:tcPr>
                    <a:solidFill>
                      <a:srgbClr val="662412"/>
                    </a:solidFill>
                  </a:tcPr>
                </a:tc>
                <a:tc>
                  <a:txBody>
                    <a:bodyPr/>
                    <a:lstStyle/>
                    <a:p>
                      <a:pPr algn="ctr"/>
                      <a:r>
                        <a:rPr lang="en-US" dirty="0" smtClean="0"/>
                        <a:t>3-year</a:t>
                      </a:r>
                    </a:p>
                    <a:p>
                      <a:pPr algn="ctr"/>
                      <a:r>
                        <a:rPr lang="en-US" dirty="0" smtClean="0"/>
                        <a:t>Total</a:t>
                      </a:r>
                      <a:endParaRPr lang="en-US" dirty="0"/>
                    </a:p>
                  </a:txBody>
                  <a:tcPr>
                    <a:solidFill>
                      <a:srgbClr val="662412"/>
                    </a:solidFill>
                  </a:tcPr>
                </a:tc>
              </a:tr>
              <a:tr h="654050">
                <a:tc>
                  <a:txBody>
                    <a:bodyPr/>
                    <a:lstStyle/>
                    <a:p>
                      <a:r>
                        <a:rPr lang="en-US" b="1" dirty="0" smtClean="0"/>
                        <a:t>Capital Outlay</a:t>
                      </a:r>
                      <a:endParaRPr lang="en-US" b="1" dirty="0"/>
                    </a:p>
                  </a:txBody>
                  <a:tcPr>
                    <a:solidFill>
                      <a:schemeClr val="accent6">
                        <a:lumMod val="40000"/>
                        <a:lumOff val="60000"/>
                      </a:schemeClr>
                    </a:solidFill>
                  </a:tcPr>
                </a:tc>
                <a:tc>
                  <a:txBody>
                    <a:bodyPr/>
                    <a:lstStyle/>
                    <a:p>
                      <a:endParaRPr lang="en-US" b="1"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tr>
              <a:tr h="654050">
                <a:tc>
                  <a:txBody>
                    <a:bodyPr/>
                    <a:lstStyle/>
                    <a:p>
                      <a:r>
                        <a:rPr lang="en-US" dirty="0" smtClean="0"/>
                        <a:t>Artwork</a:t>
                      </a:r>
                      <a:endParaRPr lang="en-US" dirty="0"/>
                    </a:p>
                  </a:txBody>
                  <a:tcPr/>
                </a:tc>
                <a:tc>
                  <a:txBody>
                    <a:bodyPr/>
                    <a:lstStyle/>
                    <a:p>
                      <a:pPr algn="r"/>
                      <a:r>
                        <a:rPr lang="en-US" dirty="0" smtClean="0"/>
                        <a:t>125,000</a:t>
                      </a:r>
                      <a:endParaRPr lang="en-US" dirty="0"/>
                    </a:p>
                  </a:txBody>
                  <a:tcPr/>
                </a:tc>
                <a:tc>
                  <a:txBody>
                    <a:bodyPr/>
                    <a:lstStyle/>
                    <a:p>
                      <a:pPr algn="r"/>
                      <a:r>
                        <a:rPr lang="en-US" dirty="0" smtClean="0"/>
                        <a:t>125,000</a:t>
                      </a:r>
                    </a:p>
                    <a:p>
                      <a:pPr algn="r"/>
                      <a:endParaRPr lang="en-US" dirty="0"/>
                    </a:p>
                  </a:txBody>
                  <a:tcPr/>
                </a:tc>
                <a:tc>
                  <a:txBody>
                    <a:bodyPr/>
                    <a:lstStyle/>
                    <a:p>
                      <a:pPr algn="r"/>
                      <a:r>
                        <a:rPr lang="en-US" dirty="0" smtClean="0"/>
                        <a:t>0</a:t>
                      </a:r>
                      <a:endParaRPr lang="en-US" dirty="0"/>
                    </a:p>
                  </a:txBody>
                  <a:tcPr/>
                </a:tc>
                <a:tc>
                  <a:txBody>
                    <a:bodyPr/>
                    <a:lstStyle/>
                    <a:p>
                      <a:pPr algn="r"/>
                      <a:r>
                        <a:rPr lang="en-US" dirty="0" smtClean="0"/>
                        <a:t>250,000</a:t>
                      </a:r>
                      <a:endParaRPr lang="en-US" dirty="0"/>
                    </a:p>
                  </a:txBody>
                  <a:tcPr/>
                </a:tc>
              </a:tr>
              <a:tr h="654050">
                <a:tc>
                  <a:txBody>
                    <a:bodyPr/>
                    <a:lstStyle/>
                    <a:p>
                      <a:r>
                        <a:rPr lang="en-US" dirty="0" smtClean="0"/>
                        <a:t>Hwy 101 and 126 Entry Ways</a:t>
                      </a:r>
                      <a:endParaRPr lang="en-US" dirty="0"/>
                    </a:p>
                  </a:txBody>
                  <a:tcPr/>
                </a:tc>
                <a:tc>
                  <a:txBody>
                    <a:bodyPr/>
                    <a:lstStyle/>
                    <a:p>
                      <a:pPr algn="r"/>
                      <a:r>
                        <a:rPr lang="en-US" dirty="0" smtClean="0"/>
                        <a:t>150,000</a:t>
                      </a:r>
                      <a:endParaRPr lang="en-US" dirty="0"/>
                    </a:p>
                  </a:txBody>
                  <a:tcPr/>
                </a:tc>
                <a:tc>
                  <a:txBody>
                    <a:bodyPr/>
                    <a:lstStyle/>
                    <a:p>
                      <a:pPr algn="r"/>
                      <a:r>
                        <a:rPr lang="en-US" dirty="0" smtClean="0"/>
                        <a:t>750,000</a:t>
                      </a:r>
                      <a:endParaRPr lang="en-US" dirty="0"/>
                    </a:p>
                  </a:txBody>
                  <a:tcPr/>
                </a:tc>
                <a:tc>
                  <a:txBody>
                    <a:bodyPr/>
                    <a:lstStyle/>
                    <a:p>
                      <a:pPr algn="r"/>
                      <a:r>
                        <a:rPr lang="en-US" dirty="0" smtClean="0"/>
                        <a:t>0</a:t>
                      </a:r>
                      <a:endParaRPr lang="en-US" dirty="0"/>
                    </a:p>
                  </a:txBody>
                  <a:tcPr/>
                </a:tc>
                <a:tc>
                  <a:txBody>
                    <a:bodyPr/>
                    <a:lstStyle/>
                    <a:p>
                      <a:pPr algn="r"/>
                      <a:r>
                        <a:rPr lang="en-US" dirty="0" smtClean="0"/>
                        <a:t>900,000</a:t>
                      </a:r>
                      <a:endParaRPr lang="en-US" dirty="0"/>
                    </a:p>
                  </a:txBody>
                  <a:tcPr/>
                </a:tc>
              </a:tr>
              <a:tr h="654050">
                <a:tc>
                  <a:txBody>
                    <a:bodyPr/>
                    <a:lstStyle/>
                    <a:p>
                      <a:r>
                        <a:rPr lang="en-US" dirty="0" smtClean="0"/>
                        <a:t>Development</a:t>
                      </a:r>
                      <a:r>
                        <a:rPr lang="en-US" baseline="0" dirty="0" smtClean="0"/>
                        <a:t> projects</a:t>
                      </a:r>
                      <a:endParaRPr lang="en-US" dirty="0"/>
                    </a:p>
                  </a:txBody>
                  <a:tcPr/>
                </a:tc>
                <a:tc>
                  <a:txBody>
                    <a:bodyPr/>
                    <a:lstStyle/>
                    <a:p>
                      <a:pPr algn="r"/>
                      <a:r>
                        <a:rPr lang="en-US" dirty="0" smtClean="0"/>
                        <a:t>750,000</a:t>
                      </a:r>
                      <a:endParaRPr lang="en-US" dirty="0"/>
                    </a:p>
                  </a:txBody>
                  <a:tcPr/>
                </a:tc>
                <a:tc>
                  <a:txBody>
                    <a:bodyPr/>
                    <a:lstStyle/>
                    <a:p>
                      <a:pPr algn="r"/>
                      <a:r>
                        <a:rPr lang="en-US" dirty="0" smtClean="0"/>
                        <a:t>0</a:t>
                      </a:r>
                      <a:endParaRPr lang="en-US" dirty="0"/>
                    </a:p>
                  </a:txBody>
                  <a:tcPr/>
                </a:tc>
                <a:tc>
                  <a:txBody>
                    <a:bodyPr/>
                    <a:lstStyle/>
                    <a:p>
                      <a:pPr algn="r"/>
                      <a:r>
                        <a:rPr lang="en-US" dirty="0" smtClean="0"/>
                        <a:t>350,000</a:t>
                      </a:r>
                      <a:endParaRPr lang="en-US" dirty="0"/>
                    </a:p>
                  </a:txBody>
                  <a:tcPr/>
                </a:tc>
                <a:tc>
                  <a:txBody>
                    <a:bodyPr/>
                    <a:lstStyle/>
                    <a:p>
                      <a:pPr algn="r"/>
                      <a:r>
                        <a:rPr lang="en-US" dirty="0" smtClean="0"/>
                        <a:t>1,100,000</a:t>
                      </a:r>
                      <a:endParaRPr lang="en-US" dirty="0"/>
                    </a:p>
                  </a:txBody>
                  <a:tcPr/>
                </a:tc>
              </a:tr>
              <a:tr h="654050">
                <a:tc>
                  <a:txBody>
                    <a:bodyPr/>
                    <a:lstStyle/>
                    <a:p>
                      <a:r>
                        <a:rPr lang="en-US" dirty="0" smtClean="0"/>
                        <a:t>Estuary Trail</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tc>
                  <a:txBody>
                    <a:bodyPr/>
                    <a:lstStyle/>
                    <a:p>
                      <a:pPr algn="r"/>
                      <a:r>
                        <a:rPr lang="en-US" dirty="0" smtClean="0"/>
                        <a:t>300,000</a:t>
                      </a:r>
                      <a:endParaRPr lang="en-US" dirty="0"/>
                    </a:p>
                  </a:txBody>
                  <a:tcPr/>
                </a:tc>
                <a:tc>
                  <a:txBody>
                    <a:bodyPr/>
                    <a:lstStyle/>
                    <a:p>
                      <a:pPr algn="r"/>
                      <a:r>
                        <a:rPr lang="en-US" dirty="0" smtClean="0"/>
                        <a:t>300,000</a:t>
                      </a:r>
                      <a:endParaRPr lang="en-US" dirty="0"/>
                    </a:p>
                  </a:txBody>
                  <a:tcPr/>
                </a:tc>
              </a:tr>
              <a:tr h="654050">
                <a:tc>
                  <a:txBody>
                    <a:bodyPr/>
                    <a:lstStyle/>
                    <a:p>
                      <a:r>
                        <a:rPr lang="en-US" b="1" dirty="0" smtClean="0"/>
                        <a:t>Total </a:t>
                      </a:r>
                      <a:endParaRPr lang="en-US" b="1" dirty="0"/>
                    </a:p>
                  </a:txBody>
                  <a:tcPr>
                    <a:solidFill>
                      <a:srgbClr val="FCD5B5"/>
                    </a:solidFill>
                  </a:tcPr>
                </a:tc>
                <a:tc>
                  <a:txBody>
                    <a:bodyPr/>
                    <a:lstStyle/>
                    <a:p>
                      <a:pPr algn="r"/>
                      <a:r>
                        <a:rPr lang="en-US" b="1" dirty="0" smtClean="0"/>
                        <a:t>1,025,000</a:t>
                      </a:r>
                      <a:endParaRPr lang="en-US" b="1" dirty="0"/>
                    </a:p>
                  </a:txBody>
                  <a:tcPr>
                    <a:solidFill>
                      <a:srgbClr val="FCD5B5"/>
                    </a:solidFill>
                  </a:tcPr>
                </a:tc>
                <a:tc>
                  <a:txBody>
                    <a:bodyPr/>
                    <a:lstStyle/>
                    <a:p>
                      <a:pPr algn="r"/>
                      <a:r>
                        <a:rPr lang="en-US" b="1" dirty="0" smtClean="0"/>
                        <a:t>875,000</a:t>
                      </a:r>
                      <a:endParaRPr lang="en-US" b="1" dirty="0"/>
                    </a:p>
                  </a:txBody>
                  <a:tcPr>
                    <a:solidFill>
                      <a:srgbClr val="FCD5B5"/>
                    </a:solidFill>
                  </a:tcPr>
                </a:tc>
                <a:tc>
                  <a:txBody>
                    <a:bodyPr/>
                    <a:lstStyle/>
                    <a:p>
                      <a:pPr algn="r"/>
                      <a:r>
                        <a:rPr lang="en-US" b="1" dirty="0" smtClean="0"/>
                        <a:t>650,000</a:t>
                      </a:r>
                      <a:endParaRPr lang="en-US" b="1" dirty="0"/>
                    </a:p>
                  </a:txBody>
                  <a:tcPr>
                    <a:solidFill>
                      <a:srgbClr val="FCD5B5"/>
                    </a:solidFill>
                  </a:tcPr>
                </a:tc>
                <a:tc>
                  <a:txBody>
                    <a:bodyPr/>
                    <a:lstStyle/>
                    <a:p>
                      <a:pPr algn="r"/>
                      <a:r>
                        <a:rPr lang="en-US" b="1" dirty="0" smtClean="0"/>
                        <a:t>2,550,000</a:t>
                      </a:r>
                      <a:endParaRPr lang="en-US" b="1" dirty="0"/>
                    </a:p>
                  </a:txBody>
                  <a:tcPr>
                    <a:solidFill>
                      <a:srgbClr val="FCD5B5"/>
                    </a:solidFill>
                  </a:tcPr>
                </a:tc>
              </a:tr>
            </a:tbl>
          </a:graphicData>
        </a:graphic>
      </p:graphicFrame>
    </p:spTree>
    <p:extLst>
      <p:ext uri="{BB962C8B-B14F-4D97-AF65-F5344CB8AC3E}">
        <p14:creationId xmlns:p14="http://schemas.microsoft.com/office/powerpoint/2010/main" val="3618998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TotalTime>
  <Words>463</Words>
  <Application>Microsoft Office PowerPoint</Application>
  <PresentationFormat>On-screen Show (4:3)</PresentationFormat>
  <Paragraphs>144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Florence Urban Renewal Agency</vt:lpstr>
      <vt:lpstr>Accomplishments  Fiscal Year  2014-15</vt:lpstr>
      <vt:lpstr>Budget Highlights Debt Fund  Fiscal Year  2015-16</vt:lpstr>
      <vt:lpstr>Debt Fund  Fiscal Year  2015-16</vt:lpstr>
      <vt:lpstr>Proposed Budget Highlights  General or Capital Projects Fund  Fiscal Year  2015-16</vt:lpstr>
      <vt:lpstr>Proposed Projects and Programs General or Capital Projects Fund</vt:lpstr>
      <vt:lpstr>PowerPoint Presentation</vt:lpstr>
      <vt:lpstr>PowerPoint Presentation</vt:lpstr>
      <vt:lpstr>Proposed Projects and Programs General or Capital Projects Fund</vt:lpstr>
      <vt:lpstr>Questions and Discussion</vt:lpstr>
      <vt:lpstr>Action Items</vt:lpstr>
      <vt:lpstr>Thank you for your service and commitment to the Florence Urban Renewal Agency and the City of Florence!</vt:lpstr>
    </vt:vector>
  </TitlesOfParts>
  <Company>GEL Oregon,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Florence Urban Renewal Agency</dc:title>
  <dc:creator>Andy Parks</dc:creator>
  <cp:lastModifiedBy>Eva Pinkavova</cp:lastModifiedBy>
  <cp:revision>10</cp:revision>
  <dcterms:created xsi:type="dcterms:W3CDTF">2015-05-13T16:40:52Z</dcterms:created>
  <dcterms:modified xsi:type="dcterms:W3CDTF">2015-05-13T21:17:01Z</dcterms:modified>
</cp:coreProperties>
</file>